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4" r:id="rId5"/>
  </p:sldMasterIdLst>
  <p:notesMasterIdLst>
    <p:notesMasterId r:id="rId24"/>
  </p:notesMasterIdLst>
  <p:handoutMasterIdLst>
    <p:handoutMasterId r:id="rId25"/>
  </p:handoutMasterIdLst>
  <p:sldIdLst>
    <p:sldId id="354" r:id="rId6"/>
    <p:sldId id="379" r:id="rId7"/>
    <p:sldId id="359" r:id="rId8"/>
    <p:sldId id="287" r:id="rId9"/>
    <p:sldId id="364" r:id="rId10"/>
    <p:sldId id="375" r:id="rId11"/>
    <p:sldId id="378" r:id="rId12"/>
    <p:sldId id="365" r:id="rId13"/>
    <p:sldId id="366" r:id="rId14"/>
    <p:sldId id="544" r:id="rId15"/>
    <p:sldId id="543" r:id="rId16"/>
    <p:sldId id="545" r:id="rId17"/>
    <p:sldId id="377" r:id="rId18"/>
    <p:sldId id="370" r:id="rId19"/>
    <p:sldId id="371" r:id="rId20"/>
    <p:sldId id="546" r:id="rId21"/>
    <p:sldId id="363" r:id="rId22"/>
    <p:sldId id="374"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2C564-F320-49CA-8E00-431793B65922}" v="7" dt="2021-11-11T16:47:03.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72442" autoAdjust="0"/>
  </p:normalViewPr>
  <p:slideViewPr>
    <p:cSldViewPr>
      <p:cViewPr varScale="1">
        <p:scale>
          <a:sx n="106" d="100"/>
          <a:sy n="106" d="100"/>
        </p:scale>
        <p:origin x="180" y="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0" d="100"/>
          <a:sy n="90" d="100"/>
        </p:scale>
        <p:origin x="708" y="-12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han Garcia" userId="e2f2c107-9895-43a0-9d11-27c866a06994" providerId="ADAL" clId="{9D52C564-F320-49CA-8E00-431793B65922}"/>
    <pc:docChg chg="undo custSel modSld">
      <pc:chgData name="Yohan Garcia" userId="e2f2c107-9895-43a0-9d11-27c866a06994" providerId="ADAL" clId="{9D52C564-F320-49CA-8E00-431793B65922}" dt="2021-11-11T16:47:37.655" v="23" actId="122"/>
      <pc:docMkLst>
        <pc:docMk/>
      </pc:docMkLst>
      <pc:sldChg chg="modSp mod">
        <pc:chgData name="Yohan Garcia" userId="e2f2c107-9895-43a0-9d11-27c866a06994" providerId="ADAL" clId="{9D52C564-F320-49CA-8E00-431793B65922}" dt="2021-11-11T16:46:28.832" v="17" actId="1076"/>
        <pc:sldMkLst>
          <pc:docMk/>
          <pc:sldMk cId="672870665" sldId="359"/>
        </pc:sldMkLst>
        <pc:spChg chg="mod">
          <ac:chgData name="Yohan Garcia" userId="e2f2c107-9895-43a0-9d11-27c866a06994" providerId="ADAL" clId="{9D52C564-F320-49CA-8E00-431793B65922}" dt="2021-11-11T16:46:28.832" v="17" actId="1076"/>
          <ac:spMkLst>
            <pc:docMk/>
            <pc:sldMk cId="672870665" sldId="359"/>
            <ac:spMk id="5" creationId="{22CA2D2C-6098-4F1A-941C-56081C1AC353}"/>
          </ac:spMkLst>
        </pc:spChg>
      </pc:sldChg>
      <pc:sldChg chg="modSp mod">
        <pc:chgData name="Yohan Garcia" userId="e2f2c107-9895-43a0-9d11-27c866a06994" providerId="ADAL" clId="{9D52C564-F320-49CA-8E00-431793B65922}" dt="2021-11-11T16:47:03.807" v="22" actId="14100"/>
        <pc:sldMkLst>
          <pc:docMk/>
          <pc:sldMk cId="4267558840" sldId="375"/>
        </pc:sldMkLst>
        <pc:spChg chg="mod">
          <ac:chgData name="Yohan Garcia" userId="e2f2c107-9895-43a0-9d11-27c866a06994" providerId="ADAL" clId="{9D52C564-F320-49CA-8E00-431793B65922}" dt="2021-11-11T16:47:00.682" v="21" actId="1076"/>
          <ac:spMkLst>
            <pc:docMk/>
            <pc:sldMk cId="4267558840" sldId="375"/>
            <ac:spMk id="5" creationId="{22CA2D2C-6098-4F1A-941C-56081C1AC353}"/>
          </ac:spMkLst>
        </pc:spChg>
        <pc:picChg chg="mod">
          <ac:chgData name="Yohan Garcia" userId="e2f2c107-9895-43a0-9d11-27c866a06994" providerId="ADAL" clId="{9D52C564-F320-49CA-8E00-431793B65922}" dt="2021-11-11T16:47:03.807" v="22" actId="14100"/>
          <ac:picMkLst>
            <pc:docMk/>
            <pc:sldMk cId="4267558840" sldId="375"/>
            <ac:picMk id="7" creationId="{7FBF6306-217F-4023-8926-7A8B2C53BD9B}"/>
          </ac:picMkLst>
        </pc:picChg>
      </pc:sldChg>
      <pc:sldChg chg="modSp mod">
        <pc:chgData name="Yohan Garcia" userId="e2f2c107-9895-43a0-9d11-27c866a06994" providerId="ADAL" clId="{9D52C564-F320-49CA-8E00-431793B65922}" dt="2021-11-11T16:47:37.655" v="23" actId="122"/>
        <pc:sldMkLst>
          <pc:docMk/>
          <pc:sldMk cId="3021968829" sldId="377"/>
        </pc:sldMkLst>
        <pc:spChg chg="mod">
          <ac:chgData name="Yohan Garcia" userId="e2f2c107-9895-43a0-9d11-27c866a06994" providerId="ADAL" clId="{9D52C564-F320-49CA-8E00-431793B65922}" dt="2021-11-11T16:47:37.655" v="23" actId="122"/>
          <ac:spMkLst>
            <pc:docMk/>
            <pc:sldMk cId="3021968829" sldId="377"/>
            <ac:spMk id="2" creationId="{8AEBD74E-E2CC-4459-B25B-885751F77A77}"/>
          </ac:spMkLst>
        </pc:spChg>
      </pc:sldChg>
      <pc:sldChg chg="addSp delSp modSp mod">
        <pc:chgData name="Yohan Garcia" userId="e2f2c107-9895-43a0-9d11-27c866a06994" providerId="ADAL" clId="{9D52C564-F320-49CA-8E00-431793B65922}" dt="2021-11-11T16:46:05.477" v="16"/>
        <pc:sldMkLst>
          <pc:docMk/>
          <pc:sldMk cId="2787533377" sldId="546"/>
        </pc:sldMkLst>
        <pc:spChg chg="mod">
          <ac:chgData name="Yohan Garcia" userId="e2f2c107-9895-43a0-9d11-27c866a06994" providerId="ADAL" clId="{9D52C564-F320-49CA-8E00-431793B65922}" dt="2021-11-11T16:46:04.339" v="15" actId="26606"/>
          <ac:spMkLst>
            <pc:docMk/>
            <pc:sldMk cId="2787533377" sldId="546"/>
            <ac:spMk id="2" creationId="{334A1E0B-3C90-467C-97FD-CF3726753869}"/>
          </ac:spMkLst>
        </pc:spChg>
        <pc:spChg chg="mod">
          <ac:chgData name="Yohan Garcia" userId="e2f2c107-9895-43a0-9d11-27c866a06994" providerId="ADAL" clId="{9D52C564-F320-49CA-8E00-431793B65922}" dt="2021-11-11T16:46:04.339" v="15" actId="26606"/>
          <ac:spMkLst>
            <pc:docMk/>
            <pc:sldMk cId="2787533377" sldId="546"/>
            <ac:spMk id="3" creationId="{F1691D6C-E8B0-487E-A75E-A72A0E74D906}"/>
          </ac:spMkLst>
        </pc:spChg>
        <pc:picChg chg="add del mod">
          <ac:chgData name="Yohan Garcia" userId="e2f2c107-9895-43a0-9d11-27c866a06994" providerId="ADAL" clId="{9D52C564-F320-49CA-8E00-431793B65922}" dt="2021-11-11T16:46:05.477" v="16"/>
          <ac:picMkLst>
            <pc:docMk/>
            <pc:sldMk cId="2787533377" sldId="546"/>
            <ac:picMk id="3074" creationId="{95D2E028-97F8-47A4-A860-5944EDDE565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eaLnBrk="0" hangingPunct="0">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0" hangingPunct="0">
              <a:defRPr sz="1200"/>
            </a:lvl1pPr>
          </a:lstStyle>
          <a:p>
            <a:pPr>
              <a:defRPr/>
            </a:pPr>
            <a:r>
              <a:rPr lang="en-US" dirty="0"/>
              <a:t>6/2/2011</a:t>
            </a:r>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eaLnBrk="0" hangingPunct="0">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0" hangingPunct="0">
              <a:defRPr sz="1200"/>
            </a:lvl1pPr>
          </a:lstStyle>
          <a:p>
            <a:pPr>
              <a:defRPr/>
            </a:pPr>
            <a:fld id="{72ACD0B8-B495-495F-B56E-61146EC77F4E}" type="slidenum">
              <a:rPr lang="en-US"/>
              <a:pPr>
                <a:defRPr/>
              </a:pPr>
              <a:t>‹#›</a:t>
            </a:fld>
            <a:endParaRPr lang="en-US" dirty="0"/>
          </a:p>
        </p:txBody>
      </p:sp>
    </p:spTree>
    <p:extLst>
      <p:ext uri="{BB962C8B-B14F-4D97-AF65-F5344CB8AC3E}">
        <p14:creationId xmlns:p14="http://schemas.microsoft.com/office/powerpoint/2010/main" val="1805766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eaLnBrk="0" hangingPunct="0">
              <a:defRPr sz="1200"/>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0" hangingPunct="0">
              <a:defRPr sz="1200"/>
            </a:lvl1pPr>
          </a:lstStyle>
          <a:p>
            <a:pPr>
              <a:defRPr/>
            </a:pPr>
            <a:r>
              <a:rPr lang="en-US" dirty="0"/>
              <a:t>6/2/2011</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3177" tIns="46589" rIns="93177" bIns="46589" rtlCol="0" anchor="b"/>
          <a:lstStyle>
            <a:lvl1pPr algn="l" eaLnBrk="0" hangingPunct="0">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0" hangingPunct="0">
              <a:defRPr sz="1200"/>
            </a:lvl1pPr>
          </a:lstStyle>
          <a:p>
            <a:pPr>
              <a:defRPr/>
            </a:pPr>
            <a:fld id="{A917365F-4EDE-4F46-8AF3-2D61A57B64B3}" type="slidenum">
              <a:rPr lang="en-US"/>
              <a:pPr>
                <a:defRPr/>
              </a:pPr>
              <a:t>‹#›</a:t>
            </a:fld>
            <a:endParaRPr lang="en-US" dirty="0"/>
          </a:p>
        </p:txBody>
      </p:sp>
    </p:spTree>
    <p:extLst>
      <p:ext uri="{BB962C8B-B14F-4D97-AF65-F5344CB8AC3E}">
        <p14:creationId xmlns:p14="http://schemas.microsoft.com/office/powerpoint/2010/main" val="10468888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917365F-4EDE-4F46-8AF3-2D61A57B64B3}" type="slidenum">
              <a:rPr lang="en-US" smtClean="0"/>
              <a:pPr>
                <a:defRPr/>
              </a:pPr>
              <a:t>1</a:t>
            </a:fld>
            <a:endParaRPr lang="en-US" dirty="0"/>
          </a:p>
        </p:txBody>
      </p:sp>
    </p:spTree>
    <p:extLst>
      <p:ext uri="{BB962C8B-B14F-4D97-AF65-F5344CB8AC3E}">
        <p14:creationId xmlns:p14="http://schemas.microsoft.com/office/powerpoint/2010/main" val="1801088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A917365F-4EDE-4F46-8AF3-2D61A57B64B3}" type="slidenum">
              <a:rPr lang="en-US" smtClean="0"/>
              <a:pPr>
                <a:defRPr/>
              </a:pPr>
              <a:t>15</a:t>
            </a:fld>
            <a:endParaRPr lang="en-US" dirty="0"/>
          </a:p>
        </p:txBody>
      </p:sp>
    </p:spTree>
    <p:extLst>
      <p:ext uri="{BB962C8B-B14F-4D97-AF65-F5344CB8AC3E}">
        <p14:creationId xmlns:p14="http://schemas.microsoft.com/office/powerpoint/2010/main" val="175430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A917365F-4EDE-4F46-8AF3-2D61A57B64B3}" type="slidenum">
              <a:rPr lang="en-US" smtClean="0"/>
              <a:pPr>
                <a:defRPr/>
              </a:pPr>
              <a:t>16</a:t>
            </a:fld>
            <a:endParaRPr lang="en-US" dirty="0"/>
          </a:p>
        </p:txBody>
      </p:sp>
    </p:spTree>
    <p:extLst>
      <p:ext uri="{BB962C8B-B14F-4D97-AF65-F5344CB8AC3E}">
        <p14:creationId xmlns:p14="http://schemas.microsoft.com/office/powerpoint/2010/main" val="175979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917365F-4EDE-4F46-8AF3-2D61A57B64B3}" type="slidenum">
              <a:rPr lang="en-US" smtClean="0"/>
              <a:pPr>
                <a:defRPr/>
              </a:pPr>
              <a:t>18</a:t>
            </a:fld>
            <a:endParaRPr lang="en-US" dirty="0"/>
          </a:p>
        </p:txBody>
      </p:sp>
    </p:spTree>
    <p:extLst>
      <p:ext uri="{BB962C8B-B14F-4D97-AF65-F5344CB8AC3E}">
        <p14:creationId xmlns:p14="http://schemas.microsoft.com/office/powerpoint/2010/main" val="2667535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A917365F-4EDE-4F46-8AF3-2D61A57B64B3}" type="slidenum">
              <a:rPr lang="en-US" smtClean="0"/>
              <a:pPr>
                <a:defRPr/>
              </a:pPr>
              <a:t>3</a:t>
            </a:fld>
            <a:endParaRPr lang="en-US" dirty="0"/>
          </a:p>
        </p:txBody>
      </p:sp>
    </p:spTree>
    <p:extLst>
      <p:ext uri="{BB962C8B-B14F-4D97-AF65-F5344CB8AC3E}">
        <p14:creationId xmlns:p14="http://schemas.microsoft.com/office/powerpoint/2010/main" val="414419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400"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77C5F0-5ECF-46E6-B373-2E2A90305A77}" type="slidenum">
              <a:rPr lang="en-US" smtClean="0"/>
              <a:pPr/>
              <a:t>4</a:t>
            </a:fld>
            <a:endParaRPr lang="en-US" dirty="0"/>
          </a:p>
        </p:txBody>
      </p:sp>
    </p:spTree>
    <p:extLst>
      <p:ext uri="{BB962C8B-B14F-4D97-AF65-F5344CB8AC3E}">
        <p14:creationId xmlns:p14="http://schemas.microsoft.com/office/powerpoint/2010/main" val="118912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A917365F-4EDE-4F46-8AF3-2D61A57B64B3}" type="slidenum">
              <a:rPr lang="en-US" smtClean="0"/>
              <a:pPr>
                <a:defRPr/>
              </a:pPr>
              <a:t>5</a:t>
            </a:fld>
            <a:endParaRPr lang="en-US" dirty="0"/>
          </a:p>
        </p:txBody>
      </p:sp>
    </p:spTree>
    <p:extLst>
      <p:ext uri="{BB962C8B-B14F-4D97-AF65-F5344CB8AC3E}">
        <p14:creationId xmlns:p14="http://schemas.microsoft.com/office/powerpoint/2010/main" val="134503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A917365F-4EDE-4F46-8AF3-2D61A57B64B3}" type="slidenum">
              <a:rPr lang="en-US" smtClean="0"/>
              <a:pPr>
                <a:defRPr/>
              </a:pPr>
              <a:t>6</a:t>
            </a:fld>
            <a:endParaRPr lang="en-US" dirty="0"/>
          </a:p>
        </p:txBody>
      </p:sp>
    </p:spTree>
    <p:extLst>
      <p:ext uri="{BB962C8B-B14F-4D97-AF65-F5344CB8AC3E}">
        <p14:creationId xmlns:p14="http://schemas.microsoft.com/office/powerpoint/2010/main" val="74525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A917365F-4EDE-4F46-8AF3-2D61A57B64B3}" type="slidenum">
              <a:rPr lang="en-US" smtClean="0"/>
              <a:pPr>
                <a:defRPr/>
              </a:pPr>
              <a:t>7</a:t>
            </a:fld>
            <a:endParaRPr lang="en-US" dirty="0"/>
          </a:p>
        </p:txBody>
      </p:sp>
    </p:spTree>
    <p:extLst>
      <p:ext uri="{BB962C8B-B14F-4D97-AF65-F5344CB8AC3E}">
        <p14:creationId xmlns:p14="http://schemas.microsoft.com/office/powerpoint/2010/main" val="105346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A917365F-4EDE-4F46-8AF3-2D61A57B64B3}" type="slidenum">
              <a:rPr lang="en-US" smtClean="0"/>
              <a:pPr>
                <a:defRPr/>
              </a:pPr>
              <a:t>8</a:t>
            </a:fld>
            <a:endParaRPr lang="en-US" dirty="0"/>
          </a:p>
        </p:txBody>
      </p:sp>
    </p:spTree>
    <p:extLst>
      <p:ext uri="{BB962C8B-B14F-4D97-AF65-F5344CB8AC3E}">
        <p14:creationId xmlns:p14="http://schemas.microsoft.com/office/powerpoint/2010/main" val="361053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A917365F-4EDE-4F46-8AF3-2D61A57B64B3}" type="slidenum">
              <a:rPr lang="en-US" smtClean="0"/>
              <a:pPr>
                <a:defRPr/>
              </a:pPr>
              <a:t>9</a:t>
            </a:fld>
            <a:endParaRPr lang="en-US" dirty="0"/>
          </a:p>
        </p:txBody>
      </p:sp>
    </p:spTree>
    <p:extLst>
      <p:ext uri="{BB962C8B-B14F-4D97-AF65-F5344CB8AC3E}">
        <p14:creationId xmlns:p14="http://schemas.microsoft.com/office/powerpoint/2010/main" val="181964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A917365F-4EDE-4F46-8AF3-2D61A57B64B3}" type="slidenum">
              <a:rPr lang="en-US" smtClean="0"/>
              <a:pPr>
                <a:defRPr/>
              </a:pPr>
              <a:t>14</a:t>
            </a:fld>
            <a:endParaRPr lang="en-US" dirty="0"/>
          </a:p>
        </p:txBody>
      </p:sp>
    </p:spTree>
    <p:extLst>
      <p:ext uri="{BB962C8B-B14F-4D97-AF65-F5344CB8AC3E}">
        <p14:creationId xmlns:p14="http://schemas.microsoft.com/office/powerpoint/2010/main" val="316304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514D9BF-94EE-4870-B145-2DFCC80F83FC}" type="slidenum">
              <a:rPr lang="en-US" smtClean="0"/>
              <a:pPr>
                <a:defRPr/>
              </a:pPr>
              <a:t>‹#›</a:t>
            </a:fld>
            <a:endParaRPr lang="en-US" dirty="0"/>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BB06FE5-E67F-4E79-A81A-C39FB950B882}" type="slidenum">
              <a:rPr lang="en-US" smtClean="0"/>
              <a:pPr>
                <a:defRPr/>
              </a:pPr>
              <a:t>‹#›</a:t>
            </a:fld>
            <a:endParaRPr lang="en-US" dirty="0"/>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F9FCDED-1ED0-4142-94D4-53F28AC1D14D}" type="slidenum">
              <a:rPr lang="en-US" smtClean="0"/>
              <a:pPr>
                <a:defRPr/>
              </a:pPr>
              <a:t>‹#›</a:t>
            </a:fld>
            <a:endParaRPr lang="en-US" dirty="0"/>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C7D844-CDEF-46A7-838F-545DE3E6607E}" type="slidenum">
              <a:rPr lang="en-US" smtClean="0"/>
              <a:pPr>
                <a:defRPr/>
              </a:pPr>
              <a:t>‹#›</a:t>
            </a:fld>
            <a:endParaRPr lang="en-US" dirty="0"/>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E1B3C3C-BB0B-4FEF-B1DE-AF581B43FC8B}" type="slidenum">
              <a:rPr lang="en-US" smtClean="0"/>
              <a:pPr>
                <a:defRPr/>
              </a:pPr>
              <a:t>‹#›</a:t>
            </a:fld>
            <a:endParaRPr lang="en-US" dirty="0"/>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002B0E3-6352-4559-A86E-7AF4D45B5CCC}" type="slidenum">
              <a:rPr lang="en-US" smtClean="0"/>
              <a:pPr>
                <a:defRPr/>
              </a:pPr>
              <a:t>‹#›</a:t>
            </a:fld>
            <a:endParaRPr lang="en-US" dirty="0"/>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BD12640-659C-4B7E-850E-8BBD51177A9F}" type="slidenum">
              <a:rPr lang="en-US" smtClean="0"/>
              <a:pPr>
                <a:defRPr/>
              </a:pPr>
              <a:t>‹#›</a:t>
            </a:fld>
            <a:endParaRPr lang="en-US" dirty="0"/>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ED7E471-5594-4BB5-BE13-61BC63814F60}" type="slidenum">
              <a:rPr lang="en-US" smtClean="0"/>
              <a:pPr>
                <a:defRPr/>
              </a:pPr>
              <a:t>‹#›</a:t>
            </a:fld>
            <a:endParaRPr lang="en-US" dirty="0"/>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48F94B9-B5EE-4A3C-BB78-CFD42DEC0ED4}" type="slidenum">
              <a:rPr lang="en-US" smtClean="0"/>
              <a:pPr>
                <a:defRPr/>
              </a:pPr>
              <a:t>‹#›</a:t>
            </a:fld>
            <a:endParaRPr lang="en-US" dirty="0"/>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EF27567-B502-4AB6-8253-E269783A436D}"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35F32732-7563-4A1D-92AA-AEA5EE4C0B87}"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577CFF7C-A315-4032-8E0C-CC46CC7A44CB}" type="slidenum">
              <a:rPr lang="en-US" smtClean="0"/>
              <a:pPr>
                <a:defRPr/>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wedge/>
  </p:transition>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E64D2007-5820-4B8D-94AC-D5A4858F62E7}"/>
              </a:ext>
            </a:extLst>
          </p:cNvPr>
          <p:cNvPicPr>
            <a:picLocks noChangeAspect="1"/>
          </p:cNvPicPr>
          <p:nvPr/>
        </p:nvPicPr>
        <p:blipFill rotWithShape="1">
          <a:blip r:embed="rId3"/>
          <a:srcRect r="19513"/>
          <a:stretch/>
        </p:blipFill>
        <p:spPr>
          <a:xfrm>
            <a:off x="685800" y="304800"/>
            <a:ext cx="6858000" cy="6501740"/>
          </a:xfrm>
          <a:prstGeom prst="rect">
            <a:avLst/>
          </a:prstGeom>
          <a:noFill/>
        </p:spPr>
      </p:pic>
    </p:spTree>
    <p:extLst>
      <p:ext uri="{BB962C8B-B14F-4D97-AF65-F5344CB8AC3E}">
        <p14:creationId xmlns:p14="http://schemas.microsoft.com/office/powerpoint/2010/main" val="3269150565"/>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A883-D6E8-4A1E-8E87-AB36E6AAA09B}"/>
              </a:ext>
            </a:extLst>
          </p:cNvPr>
          <p:cNvSpPr>
            <a:spLocks noGrp="1"/>
          </p:cNvSpPr>
          <p:nvPr>
            <p:ph type="title"/>
          </p:nvPr>
        </p:nvSpPr>
        <p:spPr>
          <a:xfrm>
            <a:off x="457200" y="274638"/>
            <a:ext cx="7620000" cy="715962"/>
          </a:xfrm>
        </p:spPr>
        <p:txBody>
          <a:bodyPr/>
          <a:lstStyle/>
          <a:p>
            <a:pPr algn="ctr"/>
            <a:r>
              <a:rPr lang="en-US" sz="3600" dirty="0"/>
              <a:t>Solidarity as Social Friendship</a:t>
            </a:r>
          </a:p>
        </p:txBody>
      </p:sp>
      <p:sp>
        <p:nvSpPr>
          <p:cNvPr id="3" name="Content Placeholder 2">
            <a:extLst>
              <a:ext uri="{FF2B5EF4-FFF2-40B4-BE49-F238E27FC236}">
                <a16:creationId xmlns:a16="http://schemas.microsoft.com/office/drawing/2014/main" id="{E78168F0-2EF3-430F-87B5-BEE55B7B0E2B}"/>
              </a:ext>
            </a:extLst>
          </p:cNvPr>
          <p:cNvSpPr>
            <a:spLocks noGrp="1"/>
          </p:cNvSpPr>
          <p:nvPr>
            <p:ph idx="1"/>
          </p:nvPr>
        </p:nvSpPr>
        <p:spPr>
          <a:xfrm>
            <a:off x="76200" y="1143000"/>
            <a:ext cx="5715000" cy="5029200"/>
          </a:xfrm>
        </p:spPr>
        <p:txBody>
          <a:bodyPr>
            <a:noAutofit/>
          </a:bodyPr>
          <a:lstStyle/>
          <a:p>
            <a:r>
              <a:rPr lang="en-US" sz="1400" dirty="0">
                <a:solidFill>
                  <a:schemeClr val="tx2"/>
                </a:solidFill>
                <a:latin typeface="+mj-lt"/>
              </a:rPr>
              <a:t>Pope Francis invites us to foster a heart open to the whole world that allows us to see that our well-being is tied up to that of our neighbors near and far, that “to attain fulfillment in life we need others” (no. 150). </a:t>
            </a:r>
          </a:p>
          <a:p>
            <a:endParaRPr lang="en-US" sz="1000" dirty="0">
              <a:solidFill>
                <a:schemeClr val="tx2"/>
              </a:solidFill>
              <a:latin typeface="+mj-lt"/>
            </a:endParaRPr>
          </a:p>
          <a:p>
            <a:r>
              <a:rPr lang="en-US" sz="1400" dirty="0">
                <a:solidFill>
                  <a:schemeClr val="tx2"/>
                </a:solidFill>
                <a:latin typeface="+mj-lt"/>
              </a:rPr>
              <a:t>Pope Francis invites us to return to the story of the Good Samaritan and reflect on the role social standing played in each character’s decision about whether or not to help the injured man. The Samaritan was “free of every label and position . . . [and] was able to interrupt his journey, change his plans, and unexpectedly” act as a neighbor to someone in need (no. 101). </a:t>
            </a:r>
          </a:p>
          <a:p>
            <a:pPr lvl="1">
              <a:buFont typeface="Courier New" panose="02070309020205020404" pitchFamily="49" charset="0"/>
              <a:buChar char="o"/>
            </a:pPr>
            <a:r>
              <a:rPr lang="en-US" sz="1400" dirty="0">
                <a:solidFill>
                  <a:schemeClr val="tx2"/>
                </a:solidFill>
                <a:latin typeface="+mj-lt"/>
              </a:rPr>
              <a:t>In what ways do social and cultural norms impact how you view or think about others? </a:t>
            </a:r>
          </a:p>
          <a:p>
            <a:pPr lvl="1">
              <a:buFont typeface="Courier New" panose="02070309020205020404" pitchFamily="49" charset="0"/>
              <a:buChar char="o"/>
            </a:pPr>
            <a:r>
              <a:rPr lang="en-US" sz="1400" dirty="0">
                <a:solidFill>
                  <a:schemeClr val="tx2"/>
                </a:solidFill>
                <a:latin typeface="+mj-lt"/>
              </a:rPr>
              <a:t>How can you begin to shift your perspective and act in ways that embrace the “hidden exiles” in your community: victims of racism, those with disabilities, the poor, and the migrant? </a:t>
            </a:r>
          </a:p>
          <a:p>
            <a:endParaRPr lang="en-US" sz="1000" dirty="0">
              <a:solidFill>
                <a:schemeClr val="tx2"/>
              </a:solidFill>
              <a:latin typeface="+mj-lt"/>
            </a:endParaRPr>
          </a:p>
          <a:p>
            <a:r>
              <a:rPr lang="en-US" sz="1400" dirty="0">
                <a:solidFill>
                  <a:schemeClr val="tx2"/>
                </a:solidFill>
                <a:latin typeface="+mj-lt"/>
              </a:rPr>
              <a:t>Integral human development tells us that survival is not enough, that each human person’s inherent dignity demands that we each have what we need to thrive, no matter our circumstances or talents.</a:t>
            </a:r>
          </a:p>
          <a:p>
            <a:pPr marL="114300" indent="0">
              <a:buNone/>
            </a:pPr>
            <a:endParaRPr lang="en-US" sz="1400" dirty="0">
              <a:solidFill>
                <a:schemeClr val="tx2"/>
              </a:solidFill>
              <a:latin typeface="+mj-lt"/>
            </a:endParaRPr>
          </a:p>
        </p:txBody>
      </p:sp>
      <p:pic>
        <p:nvPicPr>
          <p:cNvPr id="11266" name="Picture 2" descr="May be an image of one or more people and text that says 'means &quot;Solidarity combatting the tructura causes of poverty, inequality, the lack of work, land and housing, the denial of social and labour rights. It means confronting the destructive effects of the empire of money.&quot; -Pope Francis (Fratelli Tutti, no. 116'">
            <a:extLst>
              <a:ext uri="{FF2B5EF4-FFF2-40B4-BE49-F238E27FC236}">
                <a16:creationId xmlns:a16="http://schemas.microsoft.com/office/drawing/2014/main" id="{FDDB7987-9633-4612-B42D-F650A167D3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1336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244556"/>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A883-D6E8-4A1E-8E87-AB36E6AAA09B}"/>
              </a:ext>
            </a:extLst>
          </p:cNvPr>
          <p:cNvSpPr>
            <a:spLocks noGrp="1"/>
          </p:cNvSpPr>
          <p:nvPr>
            <p:ph type="title"/>
          </p:nvPr>
        </p:nvSpPr>
        <p:spPr>
          <a:xfrm>
            <a:off x="457200" y="274638"/>
            <a:ext cx="7620000" cy="1143000"/>
          </a:xfrm>
        </p:spPr>
        <p:txBody>
          <a:bodyPr anchor="ctr">
            <a:normAutofit/>
          </a:bodyPr>
          <a:lstStyle/>
          <a:p>
            <a:pPr algn="ctr"/>
            <a:r>
              <a:rPr lang="en-US" sz="3600" dirty="0"/>
              <a:t>A Better Kind of Politics</a:t>
            </a:r>
          </a:p>
        </p:txBody>
      </p:sp>
      <p:pic>
        <p:nvPicPr>
          <p:cNvPr id="4" name="Content Placeholder 3" descr="Graphical user interface, application&#10;&#10;Description automatically generated">
            <a:extLst>
              <a:ext uri="{FF2B5EF4-FFF2-40B4-BE49-F238E27FC236}">
                <a16:creationId xmlns:a16="http://schemas.microsoft.com/office/drawing/2014/main" id="{D88E9E5C-E9F3-4CFA-B0BA-FFAC6CCAC4BC}"/>
              </a:ext>
            </a:extLst>
          </p:cNvPr>
          <p:cNvPicPr>
            <a:picLocks noGrp="1" noChangeAspect="1"/>
          </p:cNvPicPr>
          <p:nvPr>
            <p:ph idx="1"/>
          </p:nvPr>
        </p:nvPicPr>
        <p:blipFill>
          <a:blip r:embed="rId2"/>
          <a:stretch>
            <a:fillRect/>
          </a:stretch>
        </p:blipFill>
        <p:spPr>
          <a:xfrm>
            <a:off x="457200" y="1848286"/>
            <a:ext cx="7620000" cy="4304427"/>
          </a:xfrm>
          <a:prstGeom prst="rect">
            <a:avLst/>
          </a:prstGeom>
          <a:noFill/>
        </p:spPr>
      </p:pic>
    </p:spTree>
    <p:extLst>
      <p:ext uri="{BB962C8B-B14F-4D97-AF65-F5344CB8AC3E}">
        <p14:creationId xmlns:p14="http://schemas.microsoft.com/office/powerpoint/2010/main" val="790039360"/>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A883-D6E8-4A1E-8E87-AB36E6AAA09B}"/>
              </a:ext>
            </a:extLst>
          </p:cNvPr>
          <p:cNvSpPr>
            <a:spLocks noGrp="1"/>
          </p:cNvSpPr>
          <p:nvPr>
            <p:ph type="title"/>
          </p:nvPr>
        </p:nvSpPr>
        <p:spPr>
          <a:xfrm>
            <a:off x="457200" y="274638"/>
            <a:ext cx="7620000" cy="1143000"/>
          </a:xfrm>
        </p:spPr>
        <p:txBody>
          <a:bodyPr anchor="ctr">
            <a:normAutofit/>
          </a:bodyPr>
          <a:lstStyle/>
          <a:p>
            <a:pPr algn="ctr"/>
            <a:r>
              <a:rPr lang="en-US" sz="3600" dirty="0"/>
              <a:t>Christians of and for the World</a:t>
            </a:r>
          </a:p>
        </p:txBody>
      </p:sp>
      <p:pic>
        <p:nvPicPr>
          <p:cNvPr id="10244" name="Picture 4" descr="May be an image of one or more people and text that says 'with &quot;Only by identifying the least [will wel come at last to be the brothers all. May God inspire that dream in each one of us. of -Pope Francis (Fratelli Tutti, no. 287)'">
            <a:extLst>
              <a:ext uri="{FF2B5EF4-FFF2-40B4-BE49-F238E27FC236}">
                <a16:creationId xmlns:a16="http://schemas.microsoft.com/office/drawing/2014/main" id="{79D64578-2C31-4A13-A77B-7ED126AC96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6900" y="1600200"/>
            <a:ext cx="4800600" cy="48006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53038"/>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D74E-E2CC-4459-B25B-885751F77A77}"/>
              </a:ext>
            </a:extLst>
          </p:cNvPr>
          <p:cNvSpPr>
            <a:spLocks noGrp="1"/>
          </p:cNvSpPr>
          <p:nvPr>
            <p:ph type="title"/>
          </p:nvPr>
        </p:nvSpPr>
        <p:spPr>
          <a:xfrm>
            <a:off x="1143000" y="152400"/>
            <a:ext cx="6858000" cy="1143000"/>
          </a:xfrm>
        </p:spPr>
        <p:txBody>
          <a:bodyPr anchor="ctr">
            <a:normAutofit/>
          </a:bodyPr>
          <a:lstStyle/>
          <a:p>
            <a:pPr algn="ctr"/>
            <a:r>
              <a:rPr lang="en-US" dirty="0"/>
              <a:t>A TIME TO ACT</a:t>
            </a:r>
          </a:p>
        </p:txBody>
      </p:sp>
      <p:pic>
        <p:nvPicPr>
          <p:cNvPr id="12294" name="Picture 6" descr="May be an image of one or more people and text that says 'we &quot;It is an act of charity to assist someone suffering, but it is also an act of charity, even if do not know that person, to work to change the social conditions that caused his her suffering.&quot; or -Pope Francis Fratell Tutti, no. 186)'">
            <a:extLst>
              <a:ext uri="{FF2B5EF4-FFF2-40B4-BE49-F238E27FC236}">
                <a16:creationId xmlns:a16="http://schemas.microsoft.com/office/drawing/2014/main" id="{C5C500D9-7C83-41BD-88F1-9AA930EF0B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6900" y="1600200"/>
            <a:ext cx="4800600" cy="4800600"/>
          </a:xfrm>
          <a:prstGeom prst="rect">
            <a:avLst/>
          </a:prstGeom>
          <a:solidFill>
            <a:srgbClr val="FFFFFF"/>
          </a:solidFill>
        </p:spPr>
      </p:pic>
    </p:spTree>
    <p:extLst>
      <p:ext uri="{BB962C8B-B14F-4D97-AF65-F5344CB8AC3E}">
        <p14:creationId xmlns:p14="http://schemas.microsoft.com/office/powerpoint/2010/main" val="3021968829"/>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1E0B-3C90-467C-97FD-CF3726753869}"/>
              </a:ext>
            </a:extLst>
          </p:cNvPr>
          <p:cNvSpPr>
            <a:spLocks noGrp="1"/>
          </p:cNvSpPr>
          <p:nvPr>
            <p:ph type="title"/>
          </p:nvPr>
        </p:nvSpPr>
        <p:spPr>
          <a:xfrm>
            <a:off x="457200" y="274638"/>
            <a:ext cx="7620000" cy="792162"/>
          </a:xfrm>
        </p:spPr>
        <p:txBody>
          <a:bodyPr vert="horz" lIns="91440" tIns="45720" rIns="91440" bIns="45720" rtlCol="0" anchor="ctr">
            <a:normAutofit/>
          </a:bodyPr>
          <a:lstStyle/>
          <a:p>
            <a:pPr algn="ctr"/>
            <a:r>
              <a:rPr lang="en-US" sz="3600" kern="1200" cap="none" spc="-100" baseline="0" dirty="0">
                <a:ln>
                  <a:noFill/>
                </a:ln>
                <a:effectLst/>
                <a:latin typeface="+mj-lt"/>
                <a:ea typeface="+mj-ea"/>
                <a:cs typeface="+mj-cs"/>
              </a:rPr>
              <a:t>Two Feet of Love in Action</a:t>
            </a:r>
            <a:endParaRPr lang="en-US" sz="3600" i="1" kern="1200" cap="none" spc="-100" baseline="0" dirty="0">
              <a:ln>
                <a:noFill/>
              </a:ln>
              <a:effectLst/>
              <a:latin typeface="+mj-lt"/>
              <a:ea typeface="+mj-ea"/>
              <a:cs typeface="+mj-cs"/>
            </a:endParaRPr>
          </a:p>
        </p:txBody>
      </p:sp>
      <p:pic>
        <p:nvPicPr>
          <p:cNvPr id="4" name="Picture 3">
            <a:extLst>
              <a:ext uri="{FF2B5EF4-FFF2-40B4-BE49-F238E27FC236}">
                <a16:creationId xmlns:a16="http://schemas.microsoft.com/office/drawing/2014/main" id="{72ABB9D4-88C7-4701-BD46-5772D7133EA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502" b="95946" l="8218" r="100000">
                        <a14:foregroundMark x1="25934" y1="36637" x2="39168" y2="73724"/>
                        <a14:foregroundMark x1="77588" y1="30480" x2="68837" y2="95045"/>
                        <a14:foregroundMark x1="75027" y1="9760" x2="67769" y2="27628"/>
                        <a14:foregroundMark x1="82711" y1="15165" x2="80576" y2="29730"/>
                        <a14:foregroundMark x1="67556" y1="11411" x2="67129" y2="15015"/>
                      </a14:backgroundRemoval>
                    </a14:imgEffect>
                  </a14:imgLayer>
                </a14:imgProps>
              </a:ext>
              <a:ext uri="{28A0092B-C50C-407E-A947-70E740481C1C}">
                <a14:useLocalDpi xmlns:a14="http://schemas.microsoft.com/office/drawing/2010/main"/>
              </a:ext>
            </a:extLst>
          </a:blip>
          <a:srcRect l="9063" r="2115" b="1814"/>
          <a:stretch/>
        </p:blipFill>
        <p:spPr>
          <a:xfrm>
            <a:off x="789709" y="1219200"/>
            <a:ext cx="7079670" cy="5562600"/>
          </a:xfrm>
          <a:prstGeom prst="rect">
            <a:avLst/>
          </a:prstGeom>
          <a:solidFill>
            <a:srgbClr val="FFFFFF"/>
          </a:solidFill>
          <a:ln>
            <a:solidFill>
              <a:srgbClr val="FFFFFF"/>
            </a:solidFill>
          </a:ln>
        </p:spPr>
      </p:pic>
    </p:spTree>
    <p:extLst>
      <p:ext uri="{BB962C8B-B14F-4D97-AF65-F5344CB8AC3E}">
        <p14:creationId xmlns:p14="http://schemas.microsoft.com/office/powerpoint/2010/main" val="1188142616"/>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1E0B-3C90-467C-97FD-CF3726753869}"/>
              </a:ext>
            </a:extLst>
          </p:cNvPr>
          <p:cNvSpPr>
            <a:spLocks noGrp="1"/>
          </p:cNvSpPr>
          <p:nvPr>
            <p:ph type="title"/>
          </p:nvPr>
        </p:nvSpPr>
        <p:spPr>
          <a:xfrm>
            <a:off x="228600" y="274638"/>
            <a:ext cx="8077200" cy="1143000"/>
          </a:xfrm>
        </p:spPr>
        <p:txBody>
          <a:bodyPr vert="horz" lIns="91440" tIns="45720" rIns="91440" bIns="45720" rtlCol="0" anchor="ctr">
            <a:noAutofit/>
          </a:bodyPr>
          <a:lstStyle/>
          <a:p>
            <a:pPr algn="ctr"/>
            <a:r>
              <a:rPr lang="en-US" sz="3600" dirty="0"/>
              <a:t>CCUSA Strategic Priorities 2017-2022</a:t>
            </a:r>
            <a:endParaRPr lang="en-US" sz="3600" i="1" kern="1200" cap="none" spc="-100" baseline="0" dirty="0">
              <a:ln>
                <a:noFill/>
              </a:ln>
              <a:effectLst/>
              <a:latin typeface="+mj-lt"/>
              <a:ea typeface="+mj-ea"/>
              <a:cs typeface="+mj-cs"/>
            </a:endParaRPr>
          </a:p>
        </p:txBody>
      </p:sp>
      <p:pic>
        <p:nvPicPr>
          <p:cNvPr id="4" name="Picture 3" descr="Graphical user interface, website&#10;&#10;Description automatically generated">
            <a:extLst>
              <a:ext uri="{FF2B5EF4-FFF2-40B4-BE49-F238E27FC236}">
                <a16:creationId xmlns:a16="http://schemas.microsoft.com/office/drawing/2014/main" id="{B64EE973-99B7-4E34-9376-859877EF221E}"/>
              </a:ext>
            </a:extLst>
          </p:cNvPr>
          <p:cNvPicPr>
            <a:picLocks noChangeAspect="1"/>
          </p:cNvPicPr>
          <p:nvPr/>
        </p:nvPicPr>
        <p:blipFill>
          <a:blip r:embed="rId3"/>
          <a:stretch>
            <a:fillRect/>
          </a:stretch>
        </p:blipFill>
        <p:spPr>
          <a:xfrm>
            <a:off x="457200" y="1524000"/>
            <a:ext cx="7553898" cy="5181600"/>
          </a:xfrm>
          <a:prstGeom prst="rect">
            <a:avLst/>
          </a:prstGeom>
        </p:spPr>
      </p:pic>
    </p:spTree>
    <p:extLst>
      <p:ext uri="{BB962C8B-B14F-4D97-AF65-F5344CB8AC3E}">
        <p14:creationId xmlns:p14="http://schemas.microsoft.com/office/powerpoint/2010/main" val="18465434"/>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1E0B-3C90-467C-97FD-CF3726753869}"/>
              </a:ext>
            </a:extLst>
          </p:cNvPr>
          <p:cNvSpPr>
            <a:spLocks noGrp="1"/>
          </p:cNvSpPr>
          <p:nvPr>
            <p:ph type="title"/>
          </p:nvPr>
        </p:nvSpPr>
        <p:spPr>
          <a:xfrm>
            <a:off x="228600" y="274638"/>
            <a:ext cx="8077200" cy="1143000"/>
          </a:xfrm>
        </p:spPr>
        <p:txBody>
          <a:bodyPr vert="horz" lIns="91440" tIns="45720" rIns="91440" bIns="45720" rtlCol="0" anchor="ctr">
            <a:noAutofit/>
          </a:bodyPr>
          <a:lstStyle/>
          <a:p>
            <a:pPr algn="ctr"/>
            <a:r>
              <a:rPr lang="en-US" sz="3600" kern="1200" cap="none" spc="-100" baseline="0">
                <a:ln>
                  <a:noFill/>
                </a:ln>
                <a:effectLst/>
                <a:latin typeface="+mj-lt"/>
                <a:ea typeface="+mj-ea"/>
                <a:cs typeface="+mj-cs"/>
              </a:rPr>
              <a:t>Questions for Re</a:t>
            </a:r>
            <a:r>
              <a:rPr lang="en-US" sz="3600"/>
              <a:t>flection &amp; Dialogue</a:t>
            </a:r>
            <a:endParaRPr lang="en-US" sz="3600" kern="1200" cap="none" spc="-100" baseline="0" dirty="0">
              <a:ln>
                <a:noFill/>
              </a:ln>
              <a:effectLst/>
              <a:latin typeface="+mj-lt"/>
              <a:ea typeface="+mj-ea"/>
              <a:cs typeface="+mj-cs"/>
            </a:endParaRPr>
          </a:p>
        </p:txBody>
      </p:sp>
      <p:sp>
        <p:nvSpPr>
          <p:cNvPr id="3" name="TextBox 2">
            <a:extLst>
              <a:ext uri="{FF2B5EF4-FFF2-40B4-BE49-F238E27FC236}">
                <a16:creationId xmlns:a16="http://schemas.microsoft.com/office/drawing/2014/main" id="{F1691D6C-E8B0-487E-A75E-A72A0E74D906}"/>
              </a:ext>
            </a:extLst>
          </p:cNvPr>
          <p:cNvSpPr txBox="1"/>
          <p:nvPr/>
        </p:nvSpPr>
        <p:spPr>
          <a:xfrm>
            <a:off x="1219200" y="1752600"/>
            <a:ext cx="6440214" cy="3754874"/>
          </a:xfrm>
          <a:prstGeom prst="rect">
            <a:avLst/>
          </a:prstGeom>
          <a:noFill/>
        </p:spPr>
        <p:txBody>
          <a:bodyPr wrap="square" rtlCol="0">
            <a:spAutoFit/>
          </a:bodyPr>
          <a:lstStyle/>
          <a:p>
            <a:pPr marL="342900" indent="-342900">
              <a:buFont typeface="+mj-lt"/>
              <a:buAutoNum type="arabicPeriod"/>
            </a:pPr>
            <a:r>
              <a:rPr lang="en-US" sz="2000">
                <a:solidFill>
                  <a:schemeClr val="tx2"/>
                </a:solidFill>
                <a:latin typeface="+mj-lt"/>
              </a:rPr>
              <a:t>In what ways are you living out this call to love your neighbor as yourself?</a:t>
            </a:r>
          </a:p>
          <a:p>
            <a:pPr marL="342900" indent="-342900">
              <a:buFont typeface="+mj-lt"/>
              <a:buAutoNum type="arabicPeriod"/>
            </a:pPr>
            <a:endParaRPr lang="en-US" sz="2000">
              <a:solidFill>
                <a:schemeClr val="tx2"/>
              </a:solidFill>
              <a:latin typeface="+mj-lt"/>
            </a:endParaRPr>
          </a:p>
          <a:p>
            <a:pPr marL="342900" indent="-342900">
              <a:buFont typeface="+mj-lt"/>
              <a:buAutoNum type="arabicPeriod"/>
            </a:pPr>
            <a:endParaRPr lang="en-US" sz="2000">
              <a:solidFill>
                <a:schemeClr val="tx2"/>
              </a:solidFill>
              <a:latin typeface="+mj-lt"/>
            </a:endParaRPr>
          </a:p>
          <a:p>
            <a:pPr marL="342900" indent="-342900">
              <a:buFont typeface="+mj-lt"/>
              <a:buAutoNum type="arabicPeriod"/>
            </a:pPr>
            <a:r>
              <a:rPr lang="en-US" sz="2000">
                <a:solidFill>
                  <a:schemeClr val="tx2"/>
                </a:solidFill>
                <a:latin typeface="+mj-lt"/>
              </a:rPr>
              <a:t>How have you taken intentional efforts to put your faith into action?</a:t>
            </a:r>
          </a:p>
          <a:p>
            <a:pPr marL="342900" indent="-342900">
              <a:buFont typeface="+mj-lt"/>
              <a:buAutoNum type="arabicPeriod"/>
            </a:pPr>
            <a:endParaRPr lang="en-US" sz="2000">
              <a:solidFill>
                <a:schemeClr val="tx2"/>
              </a:solidFill>
              <a:latin typeface="+mj-lt"/>
            </a:endParaRPr>
          </a:p>
          <a:p>
            <a:pPr marL="342900" indent="-342900">
              <a:buFont typeface="+mj-lt"/>
              <a:buAutoNum type="arabicPeriod"/>
            </a:pPr>
            <a:endParaRPr lang="en-US" sz="2000">
              <a:solidFill>
                <a:schemeClr val="tx2"/>
              </a:solidFill>
              <a:latin typeface="+mj-lt"/>
            </a:endParaRPr>
          </a:p>
          <a:p>
            <a:pPr marL="342900" indent="-342900">
              <a:buFont typeface="+mj-lt"/>
              <a:buAutoNum type="arabicPeriod"/>
            </a:pPr>
            <a:r>
              <a:rPr lang="en-US" sz="2000">
                <a:solidFill>
                  <a:schemeClr val="tx2"/>
                </a:solidFill>
                <a:latin typeface="+mj-lt"/>
              </a:rPr>
              <a:t>What differences or previously held beliefs do you need to put aside to truly become a neighbor to our brothers and sisters? </a:t>
            </a:r>
          </a:p>
          <a:p>
            <a:pPr marL="342900" indent="-342900">
              <a:buFont typeface="+mj-lt"/>
              <a:buAutoNum type="arabicPeriod"/>
            </a:pPr>
            <a:endParaRPr lang="en-US" dirty="0"/>
          </a:p>
        </p:txBody>
      </p:sp>
    </p:spTree>
    <p:extLst>
      <p:ext uri="{BB962C8B-B14F-4D97-AF65-F5344CB8AC3E}">
        <p14:creationId xmlns:p14="http://schemas.microsoft.com/office/powerpoint/2010/main" val="2787533377"/>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D74E-E2CC-4459-B25B-885751F77A77}"/>
              </a:ext>
            </a:extLst>
          </p:cNvPr>
          <p:cNvSpPr>
            <a:spLocks noGrp="1"/>
          </p:cNvSpPr>
          <p:nvPr>
            <p:ph type="title"/>
          </p:nvPr>
        </p:nvSpPr>
        <p:spPr>
          <a:xfrm>
            <a:off x="457200" y="274638"/>
            <a:ext cx="7620000" cy="1143000"/>
          </a:xfrm>
        </p:spPr>
        <p:txBody>
          <a:bodyPr anchor="ctr">
            <a:normAutofit/>
          </a:bodyPr>
          <a:lstStyle/>
          <a:p>
            <a:pPr algn="ctr"/>
            <a:r>
              <a:rPr lang="en-US" sz="3600" dirty="0"/>
              <a:t>Q&amp;A</a:t>
            </a:r>
          </a:p>
        </p:txBody>
      </p:sp>
      <p:pic>
        <p:nvPicPr>
          <p:cNvPr id="5" name="Picture 4" descr="Question mark on green pastel background">
            <a:extLst>
              <a:ext uri="{FF2B5EF4-FFF2-40B4-BE49-F238E27FC236}">
                <a16:creationId xmlns:a16="http://schemas.microsoft.com/office/drawing/2014/main" id="{DA580F12-09D5-4EE9-BD5A-3017EC853004}"/>
              </a:ext>
            </a:extLst>
          </p:cNvPr>
          <p:cNvPicPr>
            <a:picLocks noChangeAspect="1"/>
          </p:cNvPicPr>
          <p:nvPr/>
        </p:nvPicPr>
        <p:blipFill rotWithShape="1">
          <a:blip r:embed="rId2"/>
          <a:srcRect t="38" b="15962"/>
          <a:stretch/>
        </p:blipFill>
        <p:spPr>
          <a:xfrm>
            <a:off x="457200" y="1600200"/>
            <a:ext cx="7620000" cy="4800600"/>
          </a:xfrm>
          <a:prstGeom prst="rect">
            <a:avLst/>
          </a:prstGeom>
          <a:noFill/>
        </p:spPr>
      </p:pic>
    </p:spTree>
    <p:extLst>
      <p:ext uri="{BB962C8B-B14F-4D97-AF65-F5344CB8AC3E}">
        <p14:creationId xmlns:p14="http://schemas.microsoft.com/office/powerpoint/2010/main" val="3987645655"/>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AFBCB3-A140-4C3E-98BB-579A69DA9F1D}"/>
              </a:ext>
            </a:extLst>
          </p:cNvPr>
          <p:cNvPicPr>
            <a:picLocks noChangeAspect="1"/>
          </p:cNvPicPr>
          <p:nvPr/>
        </p:nvPicPr>
        <p:blipFill>
          <a:blip r:embed="rId3"/>
          <a:stretch>
            <a:fillRect/>
          </a:stretch>
        </p:blipFill>
        <p:spPr>
          <a:xfrm>
            <a:off x="1143000" y="228600"/>
            <a:ext cx="6057319" cy="6629401"/>
          </a:xfrm>
          <a:prstGeom prst="rect">
            <a:avLst/>
          </a:prstGeom>
          <a:noFill/>
        </p:spPr>
      </p:pic>
    </p:spTree>
    <p:extLst>
      <p:ext uri="{BB962C8B-B14F-4D97-AF65-F5344CB8AC3E}">
        <p14:creationId xmlns:p14="http://schemas.microsoft.com/office/powerpoint/2010/main" val="2470261909"/>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F1D9-7078-41DD-877E-46D6EE64EA2E}"/>
              </a:ext>
            </a:extLst>
          </p:cNvPr>
          <p:cNvSpPr>
            <a:spLocks noGrp="1"/>
          </p:cNvSpPr>
          <p:nvPr>
            <p:ph type="title"/>
          </p:nvPr>
        </p:nvSpPr>
        <p:spPr/>
        <p:txBody>
          <a:bodyPr/>
          <a:lstStyle/>
          <a:p>
            <a:pPr algn="ctr"/>
            <a:r>
              <a:rPr lang="en-US" sz="3200" b="1" kern="1200" cap="none" spc="-100" baseline="0" dirty="0">
                <a:ln>
                  <a:noFill/>
                </a:ln>
                <a:effectLst/>
                <a:latin typeface="+mj-lt"/>
                <a:ea typeface="+mj-ea"/>
                <a:cs typeface="+mj-cs"/>
              </a:rPr>
              <a:t>The Theology of the Good Samaritan: Putting </a:t>
            </a:r>
            <a:r>
              <a:rPr lang="en-US" sz="3200" b="1" i="1" kern="1200" cap="none" spc="-100" baseline="0" dirty="0">
                <a:ln>
                  <a:noFill/>
                </a:ln>
                <a:effectLst/>
                <a:latin typeface="+mj-lt"/>
                <a:ea typeface="+mj-ea"/>
                <a:cs typeface="+mj-cs"/>
              </a:rPr>
              <a:t>Fratelli Tutti </a:t>
            </a:r>
            <a:r>
              <a:rPr lang="en-US" sz="3200" b="1" kern="1200" cap="none" spc="-100" baseline="0" dirty="0">
                <a:ln>
                  <a:noFill/>
                </a:ln>
                <a:effectLst/>
                <a:latin typeface="+mj-lt"/>
                <a:ea typeface="+mj-ea"/>
                <a:cs typeface="+mj-cs"/>
              </a:rPr>
              <a:t>into Action</a:t>
            </a:r>
            <a:endParaRPr lang="en-US" sz="3200" dirty="0"/>
          </a:p>
        </p:txBody>
      </p:sp>
      <p:pic>
        <p:nvPicPr>
          <p:cNvPr id="4" name="Picture 2" descr="On Fraternity and Social Friendship (Fratelli Tutti) | USCCB">
            <a:extLst>
              <a:ext uri="{FF2B5EF4-FFF2-40B4-BE49-F238E27FC236}">
                <a16:creationId xmlns:a16="http://schemas.microsoft.com/office/drawing/2014/main" id="{691141B0-CB70-4D6B-9F62-E4736B542D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752600"/>
            <a:ext cx="2641600"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6B23CE-F203-4521-BC53-6979CA676EC8}"/>
              </a:ext>
            </a:extLst>
          </p:cNvPr>
          <p:cNvSpPr txBox="1"/>
          <p:nvPr/>
        </p:nvSpPr>
        <p:spPr>
          <a:xfrm>
            <a:off x="228600" y="5867400"/>
            <a:ext cx="4572000" cy="553998"/>
          </a:xfrm>
          <a:prstGeom prst="rect">
            <a:avLst/>
          </a:prstGeom>
          <a:noFill/>
        </p:spPr>
        <p:txBody>
          <a:bodyPr wrap="square" rtlCol="0">
            <a:spAutoFit/>
          </a:bodyPr>
          <a:lstStyle/>
          <a:p>
            <a:r>
              <a:rPr lang="en-US" sz="1500" dirty="0"/>
              <a:t>Yohan Garcia, Catholic Social Teaching Education Coordinator</a:t>
            </a:r>
          </a:p>
          <a:p>
            <a:r>
              <a:rPr lang="en-US" sz="1500" dirty="0"/>
              <a:t>November 11, 2021</a:t>
            </a:r>
          </a:p>
        </p:txBody>
      </p:sp>
      <p:pic>
        <p:nvPicPr>
          <p:cNvPr id="6" name="Picture 5" descr="A picture containing text&#10;&#10;Description automatically generated">
            <a:extLst>
              <a:ext uri="{FF2B5EF4-FFF2-40B4-BE49-F238E27FC236}">
                <a16:creationId xmlns:a16="http://schemas.microsoft.com/office/drawing/2014/main" id="{FF042824-7ABF-4494-A26E-7D537A2BFC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6776" y="5486401"/>
            <a:ext cx="3450568" cy="1371600"/>
          </a:xfrm>
          <a:prstGeom prst="rect">
            <a:avLst/>
          </a:prstGeom>
        </p:spPr>
      </p:pic>
    </p:spTree>
    <p:extLst>
      <p:ext uri="{BB962C8B-B14F-4D97-AF65-F5344CB8AC3E}">
        <p14:creationId xmlns:p14="http://schemas.microsoft.com/office/powerpoint/2010/main" val="787359480"/>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990FC-315E-4466-B7D1-044ECE5556DA}"/>
              </a:ext>
            </a:extLst>
          </p:cNvPr>
          <p:cNvSpPr txBox="1"/>
          <p:nvPr/>
        </p:nvSpPr>
        <p:spPr>
          <a:xfrm>
            <a:off x="457200" y="274638"/>
            <a:ext cx="7620000" cy="1143000"/>
          </a:xfrm>
          <a:prstGeom prst="rect">
            <a:avLst/>
          </a:prstGeom>
        </p:spPr>
        <p:txBody>
          <a:bodyPr vert="horz" lIns="91440" tIns="45720" rIns="91440" bIns="45720" rtlCol="0" anchor="ctr">
            <a:normAutofit/>
          </a:bodyPr>
          <a:lstStyle/>
          <a:p>
            <a:pPr algn="ctr">
              <a:lnSpc>
                <a:spcPct val="90000"/>
              </a:lnSpc>
              <a:spcAft>
                <a:spcPts val="600"/>
              </a:spcAft>
            </a:pPr>
            <a:r>
              <a:rPr lang="en-US" sz="3600" kern="1200" cap="none" spc="-100" baseline="0" dirty="0">
                <a:ln>
                  <a:noFill/>
                </a:ln>
                <a:solidFill>
                  <a:schemeClr val="tx2"/>
                </a:solidFill>
                <a:effectLst/>
                <a:latin typeface="+mj-lt"/>
                <a:ea typeface="+mj-ea"/>
                <a:cs typeface="+mj-cs"/>
              </a:rPr>
              <a:t>A Call to Fraternity and Social Friendship in a Time of Isolation </a:t>
            </a:r>
          </a:p>
        </p:txBody>
      </p:sp>
      <p:sp>
        <p:nvSpPr>
          <p:cNvPr id="5" name="TextBox 4">
            <a:extLst>
              <a:ext uri="{FF2B5EF4-FFF2-40B4-BE49-F238E27FC236}">
                <a16:creationId xmlns:a16="http://schemas.microsoft.com/office/drawing/2014/main" id="{22CA2D2C-6098-4F1A-941C-56081C1AC353}"/>
              </a:ext>
            </a:extLst>
          </p:cNvPr>
          <p:cNvSpPr txBox="1"/>
          <p:nvPr/>
        </p:nvSpPr>
        <p:spPr>
          <a:xfrm>
            <a:off x="228600" y="1828800"/>
            <a:ext cx="5105400" cy="4267200"/>
          </a:xfrm>
          <a:prstGeom prst="rect">
            <a:avLst/>
          </a:prstGeom>
        </p:spPr>
        <p:txBody>
          <a:bodyPr vert="horz" lIns="91440" tIns="45720" rIns="91440" bIns="45720" rtlCol="0">
            <a:normAutofit fontScale="40000" lnSpcReduction="20000"/>
          </a:bodyPr>
          <a:lstStyle/>
          <a:p>
            <a:pPr marL="285750" indent="-228600">
              <a:lnSpc>
                <a:spcPct val="90000"/>
              </a:lnSpc>
              <a:spcBef>
                <a:spcPct val="20000"/>
              </a:spcBef>
              <a:buFont typeface="Arial" pitchFamily="34" charset="0"/>
              <a:buChar char="•"/>
            </a:pPr>
            <a:r>
              <a:rPr lang="en-US" sz="4400" dirty="0">
                <a:solidFill>
                  <a:schemeClr val="tx2"/>
                </a:solidFill>
                <a:latin typeface="+mn-lt"/>
              </a:rPr>
              <a:t>Dark Clouds Over a Closed World</a:t>
            </a:r>
          </a:p>
          <a:p>
            <a:pPr marL="57150">
              <a:lnSpc>
                <a:spcPct val="90000"/>
              </a:lnSpc>
              <a:spcBef>
                <a:spcPct val="20000"/>
              </a:spcBef>
            </a:pPr>
            <a:endParaRPr lang="en-US" sz="4400" dirty="0">
              <a:solidFill>
                <a:schemeClr val="tx2"/>
              </a:solidFill>
              <a:latin typeface="+mn-lt"/>
            </a:endParaRPr>
          </a:p>
          <a:p>
            <a:pPr marL="285750" indent="-228600">
              <a:lnSpc>
                <a:spcPct val="90000"/>
              </a:lnSpc>
              <a:spcBef>
                <a:spcPct val="20000"/>
              </a:spcBef>
              <a:buFont typeface="Arial" pitchFamily="34" charset="0"/>
              <a:buChar char="•"/>
            </a:pPr>
            <a:r>
              <a:rPr lang="en-US" sz="4400" dirty="0">
                <a:solidFill>
                  <a:schemeClr val="tx2"/>
                </a:solidFill>
                <a:latin typeface="+mn-lt"/>
              </a:rPr>
              <a:t>A Stranger on the Road </a:t>
            </a:r>
          </a:p>
          <a:p>
            <a:pPr marL="57150">
              <a:lnSpc>
                <a:spcPct val="90000"/>
              </a:lnSpc>
              <a:spcBef>
                <a:spcPct val="20000"/>
              </a:spcBef>
            </a:pPr>
            <a:endParaRPr lang="en-US" sz="4400" dirty="0">
              <a:solidFill>
                <a:schemeClr val="tx2"/>
              </a:solidFill>
              <a:latin typeface="+mn-lt"/>
            </a:endParaRPr>
          </a:p>
          <a:p>
            <a:pPr marL="285750" indent="-228600">
              <a:lnSpc>
                <a:spcPct val="90000"/>
              </a:lnSpc>
              <a:spcBef>
                <a:spcPct val="20000"/>
              </a:spcBef>
              <a:buFont typeface="Arial" pitchFamily="34" charset="0"/>
              <a:buChar char="•"/>
            </a:pPr>
            <a:r>
              <a:rPr lang="en-US" sz="4400" dirty="0">
                <a:solidFill>
                  <a:schemeClr val="tx2"/>
                </a:solidFill>
                <a:latin typeface="+mn-lt"/>
              </a:rPr>
              <a:t>Envisaging and Engendering an Open World </a:t>
            </a:r>
          </a:p>
          <a:p>
            <a:pPr marL="285750" indent="-228600">
              <a:lnSpc>
                <a:spcPct val="90000"/>
              </a:lnSpc>
              <a:spcBef>
                <a:spcPct val="20000"/>
              </a:spcBef>
              <a:buFont typeface="Arial" pitchFamily="34" charset="0"/>
              <a:buChar char="•"/>
            </a:pPr>
            <a:endParaRPr lang="en-US" sz="4400" dirty="0">
              <a:solidFill>
                <a:schemeClr val="tx2"/>
              </a:solidFill>
              <a:latin typeface="+mn-lt"/>
            </a:endParaRPr>
          </a:p>
          <a:p>
            <a:pPr marL="285750" indent="-228600">
              <a:lnSpc>
                <a:spcPct val="90000"/>
              </a:lnSpc>
              <a:spcBef>
                <a:spcPct val="20000"/>
              </a:spcBef>
              <a:buFont typeface="Arial" pitchFamily="34" charset="0"/>
              <a:buChar char="•"/>
            </a:pPr>
            <a:r>
              <a:rPr lang="en-US" sz="4400" dirty="0">
                <a:solidFill>
                  <a:schemeClr val="tx2"/>
                </a:solidFill>
                <a:latin typeface="+mn-lt"/>
              </a:rPr>
              <a:t>A Heart Open to the World </a:t>
            </a:r>
          </a:p>
          <a:p>
            <a:pPr marL="57150">
              <a:lnSpc>
                <a:spcPct val="90000"/>
              </a:lnSpc>
              <a:spcBef>
                <a:spcPct val="20000"/>
              </a:spcBef>
            </a:pPr>
            <a:endParaRPr lang="en-US" sz="4400" dirty="0">
              <a:solidFill>
                <a:schemeClr val="tx2"/>
              </a:solidFill>
              <a:latin typeface="+mn-lt"/>
            </a:endParaRPr>
          </a:p>
          <a:p>
            <a:pPr marL="285750" indent="-228600">
              <a:lnSpc>
                <a:spcPct val="90000"/>
              </a:lnSpc>
              <a:spcBef>
                <a:spcPct val="20000"/>
              </a:spcBef>
              <a:buFont typeface="Arial" pitchFamily="34" charset="0"/>
              <a:buChar char="•"/>
            </a:pPr>
            <a:r>
              <a:rPr lang="en-US" sz="4400" dirty="0">
                <a:solidFill>
                  <a:schemeClr val="tx2"/>
                </a:solidFill>
                <a:latin typeface="+mn-lt"/>
              </a:rPr>
              <a:t>A Better Kind of Politics </a:t>
            </a:r>
          </a:p>
          <a:p>
            <a:pPr marL="57150">
              <a:lnSpc>
                <a:spcPct val="90000"/>
              </a:lnSpc>
              <a:spcBef>
                <a:spcPct val="20000"/>
              </a:spcBef>
            </a:pPr>
            <a:endParaRPr lang="en-US" sz="4400" dirty="0">
              <a:solidFill>
                <a:schemeClr val="tx2"/>
              </a:solidFill>
              <a:latin typeface="+mn-lt"/>
            </a:endParaRPr>
          </a:p>
          <a:p>
            <a:pPr marL="285750" indent="-228600">
              <a:lnSpc>
                <a:spcPct val="90000"/>
              </a:lnSpc>
              <a:spcBef>
                <a:spcPct val="20000"/>
              </a:spcBef>
              <a:buFont typeface="Arial" pitchFamily="34" charset="0"/>
              <a:buChar char="•"/>
            </a:pPr>
            <a:r>
              <a:rPr lang="en-US" sz="4400" dirty="0">
                <a:solidFill>
                  <a:schemeClr val="tx2"/>
                </a:solidFill>
                <a:latin typeface="+mn-lt"/>
              </a:rPr>
              <a:t>Dialogue and Friendship in Society </a:t>
            </a:r>
          </a:p>
          <a:p>
            <a:pPr marL="57150">
              <a:lnSpc>
                <a:spcPct val="90000"/>
              </a:lnSpc>
              <a:spcBef>
                <a:spcPct val="20000"/>
              </a:spcBef>
            </a:pPr>
            <a:endParaRPr lang="en-US" sz="4400" dirty="0">
              <a:solidFill>
                <a:schemeClr val="tx2"/>
              </a:solidFill>
              <a:latin typeface="+mn-lt"/>
            </a:endParaRPr>
          </a:p>
          <a:p>
            <a:pPr marL="285750" indent="-228600">
              <a:lnSpc>
                <a:spcPct val="90000"/>
              </a:lnSpc>
              <a:spcBef>
                <a:spcPct val="20000"/>
              </a:spcBef>
              <a:buFont typeface="Arial" pitchFamily="34" charset="0"/>
              <a:buChar char="•"/>
            </a:pPr>
            <a:r>
              <a:rPr lang="en-US" sz="4400" dirty="0">
                <a:solidFill>
                  <a:schemeClr val="tx2"/>
                </a:solidFill>
                <a:latin typeface="+mn-lt"/>
              </a:rPr>
              <a:t>Paths of Renewed Encounter </a:t>
            </a:r>
          </a:p>
          <a:p>
            <a:pPr marL="285750" indent="-228600">
              <a:lnSpc>
                <a:spcPct val="90000"/>
              </a:lnSpc>
              <a:spcBef>
                <a:spcPct val="20000"/>
              </a:spcBef>
              <a:buFont typeface="Arial" pitchFamily="34" charset="0"/>
              <a:buChar char="•"/>
            </a:pPr>
            <a:endParaRPr lang="en-US" sz="4400" dirty="0">
              <a:solidFill>
                <a:schemeClr val="tx2"/>
              </a:solidFill>
              <a:latin typeface="+mn-lt"/>
            </a:endParaRPr>
          </a:p>
          <a:p>
            <a:pPr marL="285750" indent="-228600">
              <a:lnSpc>
                <a:spcPct val="90000"/>
              </a:lnSpc>
              <a:spcBef>
                <a:spcPct val="20000"/>
              </a:spcBef>
              <a:buFont typeface="Arial" pitchFamily="34" charset="0"/>
              <a:buChar char="•"/>
            </a:pPr>
            <a:r>
              <a:rPr lang="en-US" sz="4400" dirty="0">
                <a:solidFill>
                  <a:schemeClr val="tx2"/>
                </a:solidFill>
                <a:latin typeface="+mn-lt"/>
              </a:rPr>
              <a:t>Religions at the Service of Fraternity in our World </a:t>
            </a:r>
          </a:p>
          <a:p>
            <a:pPr marL="285750" indent="-228600">
              <a:lnSpc>
                <a:spcPct val="90000"/>
              </a:lnSpc>
              <a:spcBef>
                <a:spcPct val="20000"/>
              </a:spcBef>
              <a:buFont typeface="Arial" pitchFamily="34" charset="0"/>
              <a:buChar char="•"/>
            </a:pPr>
            <a:endParaRPr lang="en-US" sz="1100" dirty="0">
              <a:latin typeface="+mn-lt"/>
            </a:endParaRPr>
          </a:p>
          <a:p>
            <a:pPr marL="285750" indent="-228600">
              <a:lnSpc>
                <a:spcPct val="90000"/>
              </a:lnSpc>
              <a:spcBef>
                <a:spcPct val="20000"/>
              </a:spcBef>
              <a:buFont typeface="Arial" pitchFamily="34" charset="0"/>
              <a:buChar char="•"/>
            </a:pPr>
            <a:endParaRPr lang="en-US" sz="1100" dirty="0">
              <a:latin typeface="+mn-lt"/>
            </a:endParaRPr>
          </a:p>
          <a:p>
            <a:pPr marL="285750" indent="-228600">
              <a:lnSpc>
                <a:spcPct val="90000"/>
              </a:lnSpc>
              <a:spcBef>
                <a:spcPct val="20000"/>
              </a:spcBef>
              <a:buFont typeface="Arial" pitchFamily="34" charset="0"/>
              <a:buChar char="•"/>
            </a:pPr>
            <a:endParaRPr lang="en-US" sz="1100" dirty="0">
              <a:latin typeface="+mn-lt"/>
            </a:endParaRPr>
          </a:p>
          <a:p>
            <a:pPr marL="57150" indent="-228600">
              <a:lnSpc>
                <a:spcPct val="90000"/>
              </a:lnSpc>
              <a:spcBef>
                <a:spcPct val="20000"/>
              </a:spcBef>
              <a:buFont typeface="Arial" pitchFamily="34" charset="0"/>
              <a:buChar char="•"/>
            </a:pPr>
            <a:endParaRPr lang="en-US" sz="1100" dirty="0">
              <a:latin typeface="+mn-lt"/>
            </a:endParaRPr>
          </a:p>
          <a:p>
            <a:pPr marL="285750" indent="-228600">
              <a:lnSpc>
                <a:spcPct val="90000"/>
              </a:lnSpc>
              <a:spcBef>
                <a:spcPct val="20000"/>
              </a:spcBef>
              <a:buFont typeface="Arial" pitchFamily="34" charset="0"/>
              <a:buChar char="•"/>
            </a:pPr>
            <a:endParaRPr lang="en-US" sz="1100" dirty="0">
              <a:latin typeface="+mn-lt"/>
            </a:endParaRPr>
          </a:p>
        </p:txBody>
      </p:sp>
      <p:pic>
        <p:nvPicPr>
          <p:cNvPr id="13" name="Picture 2" descr="May be an image of one or more people and text that says 'in &quot;The Church 'cannot and must not remain on the sidelines' the building of a better world, or fail to 'reawaken the spiritual energy' that can contribute to the betterment of society.&quot; -Pope Francis (Fratelli Tutti, no. 276)'">
            <a:extLst>
              <a:ext uri="{FF2B5EF4-FFF2-40B4-BE49-F238E27FC236}">
                <a16:creationId xmlns:a16="http://schemas.microsoft.com/office/drawing/2014/main" id="{8990C601-4C9A-4D7D-B312-887D1F1E99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17464" y="1981200"/>
            <a:ext cx="2743200" cy="2743200"/>
          </a:xfrm>
          <a:prstGeom prst="rect">
            <a:avLst/>
          </a:prstGeom>
          <a:solidFill>
            <a:srgbClr val="FFFFFF"/>
          </a:solidFill>
        </p:spPr>
      </p:pic>
    </p:spTree>
    <p:extLst>
      <p:ext uri="{BB962C8B-B14F-4D97-AF65-F5344CB8AC3E}">
        <p14:creationId xmlns:p14="http://schemas.microsoft.com/office/powerpoint/2010/main" val="672870665"/>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153400" cy="1143000"/>
          </a:xfrm>
        </p:spPr>
        <p:txBody>
          <a:bodyPr>
            <a:normAutofit/>
          </a:bodyPr>
          <a:lstStyle/>
          <a:p>
            <a:pPr algn="ctr" fontAlgn="auto">
              <a:spcAft>
                <a:spcPts val="0"/>
              </a:spcAft>
              <a:defRPr/>
            </a:pPr>
            <a:r>
              <a:rPr lang="en-US" sz="3600" dirty="0"/>
              <a:t>See-Judge (Discern)-Act Methodology</a:t>
            </a:r>
          </a:p>
        </p:txBody>
      </p:sp>
      <p:sp>
        <p:nvSpPr>
          <p:cNvPr id="3" name="Content Placeholder 2"/>
          <p:cNvSpPr>
            <a:spLocks noGrp="1"/>
          </p:cNvSpPr>
          <p:nvPr>
            <p:ph idx="1"/>
          </p:nvPr>
        </p:nvSpPr>
        <p:spPr>
          <a:xfrm>
            <a:off x="228600" y="1417638"/>
            <a:ext cx="8153400" cy="5165724"/>
          </a:xfrm>
        </p:spPr>
        <p:txBody>
          <a:bodyPr>
            <a:normAutofit/>
          </a:bodyPr>
          <a:lstStyle/>
          <a:p>
            <a:pPr marL="457200" indent="-457200" fontAlgn="auto">
              <a:spcAft>
                <a:spcPts val="0"/>
              </a:spcAft>
              <a:buClrTx/>
              <a:defRPr/>
            </a:pPr>
            <a:endParaRPr lang="en-US" sz="2600" dirty="0">
              <a:latin typeface="+mj-lt"/>
            </a:endParaRPr>
          </a:p>
          <a:p>
            <a:pPr marL="0" indent="0" fontAlgn="auto">
              <a:spcAft>
                <a:spcPts val="0"/>
              </a:spcAft>
              <a:buClrTx/>
              <a:buNone/>
              <a:defRPr/>
            </a:pPr>
            <a:r>
              <a:rPr lang="en-US" sz="2600" dirty="0">
                <a:solidFill>
                  <a:srgbClr val="00B050"/>
                </a:solidFill>
                <a:latin typeface="+mj-lt"/>
              </a:rPr>
              <a:t>Interpret</a:t>
            </a:r>
            <a:r>
              <a:rPr lang="en-US" sz="2600" dirty="0">
                <a:latin typeface="+mj-lt"/>
              </a:rPr>
              <a:t> the “signs of the times” (Vat. II, GS)</a:t>
            </a:r>
          </a:p>
          <a:p>
            <a:pPr marL="457200" indent="-457200" fontAlgn="auto">
              <a:spcAft>
                <a:spcPts val="0"/>
              </a:spcAft>
              <a:buClrTx/>
              <a:defRPr/>
            </a:pPr>
            <a:endParaRPr lang="en-US" sz="2600" dirty="0">
              <a:latin typeface="+mj-lt"/>
            </a:endParaRPr>
          </a:p>
          <a:p>
            <a:pPr marL="0" indent="0" fontAlgn="auto">
              <a:spcAft>
                <a:spcPts val="0"/>
              </a:spcAft>
              <a:buClrTx/>
              <a:buNone/>
              <a:defRPr/>
            </a:pPr>
            <a:r>
              <a:rPr lang="en-US" sz="2600" dirty="0">
                <a:latin typeface="+mj-lt"/>
              </a:rPr>
              <a:t>“</a:t>
            </a:r>
            <a:r>
              <a:rPr lang="en-US" sz="2600" dirty="0">
                <a:solidFill>
                  <a:srgbClr val="00B050"/>
                </a:solidFill>
                <a:latin typeface="+mj-lt"/>
              </a:rPr>
              <a:t>illuminate</a:t>
            </a:r>
            <a:r>
              <a:rPr lang="en-US" sz="2600" dirty="0">
                <a:latin typeface="+mj-lt"/>
              </a:rPr>
              <a:t> with an unchanging light the new problems that are constantly emerging.” (</a:t>
            </a:r>
            <a:r>
              <a:rPr lang="en-US" sz="2600" i="1" dirty="0">
                <a:latin typeface="+mj-lt"/>
              </a:rPr>
              <a:t>Caritas in </a:t>
            </a:r>
            <a:r>
              <a:rPr lang="en-US" sz="2600" i="1" dirty="0" err="1">
                <a:latin typeface="+mj-lt"/>
              </a:rPr>
              <a:t>Veritate</a:t>
            </a:r>
            <a:r>
              <a:rPr lang="en-US" sz="2600" i="1" dirty="0">
                <a:latin typeface="+mj-lt"/>
              </a:rPr>
              <a:t> </a:t>
            </a:r>
            <a:r>
              <a:rPr lang="en-US" sz="2600" dirty="0">
                <a:latin typeface="+mj-lt"/>
              </a:rPr>
              <a:t>12)</a:t>
            </a:r>
          </a:p>
          <a:p>
            <a:pPr marL="0" indent="0" fontAlgn="auto">
              <a:spcAft>
                <a:spcPts val="0"/>
              </a:spcAft>
              <a:buClrTx/>
              <a:buNone/>
              <a:defRPr/>
            </a:pPr>
            <a:endParaRPr lang="en-US" sz="2600" dirty="0">
              <a:latin typeface="+mj-lt"/>
            </a:endParaRPr>
          </a:p>
          <a:p>
            <a:pPr marL="0" indent="0" fontAlgn="auto">
              <a:spcAft>
                <a:spcPts val="0"/>
              </a:spcAft>
              <a:buClrTx/>
              <a:buNone/>
              <a:defRPr/>
            </a:pPr>
            <a:r>
              <a:rPr lang="en-US" sz="2600" dirty="0">
                <a:latin typeface="+mj-lt"/>
              </a:rPr>
              <a:t>Put our faith in </a:t>
            </a:r>
            <a:r>
              <a:rPr lang="en-US" sz="2600" dirty="0">
                <a:solidFill>
                  <a:srgbClr val="00B050"/>
                </a:solidFill>
                <a:latin typeface="+mj-lt"/>
              </a:rPr>
              <a:t>action… </a:t>
            </a:r>
            <a:r>
              <a:rPr lang="en-US" sz="2600" b="0" i="0" dirty="0">
                <a:effectLst/>
                <a:latin typeface="+mj-lt"/>
              </a:rPr>
              <a:t>“Each day we have to decide whether to be good Samaritans or indifferent bystanders” (</a:t>
            </a:r>
            <a:r>
              <a:rPr lang="en-US" sz="2600" b="0" i="1" dirty="0">
                <a:effectLst/>
                <a:latin typeface="+mj-lt"/>
              </a:rPr>
              <a:t>Fratelli Tutti</a:t>
            </a:r>
            <a:r>
              <a:rPr lang="en-US" sz="2600" b="0" i="0" dirty="0">
                <a:effectLst/>
                <a:latin typeface="+mj-lt"/>
              </a:rPr>
              <a:t>, No. 69). </a:t>
            </a:r>
          </a:p>
          <a:p>
            <a:pPr marL="0" indent="0" fontAlgn="auto">
              <a:spcAft>
                <a:spcPts val="0"/>
              </a:spcAft>
              <a:buClrTx/>
              <a:buNone/>
              <a:defRPr/>
            </a:pPr>
            <a:endParaRPr lang="en-US" sz="2600" b="0" i="0" dirty="0">
              <a:solidFill>
                <a:srgbClr val="4A4A4A"/>
              </a:solidFill>
              <a:effectLst/>
              <a:latin typeface="+mj-lt"/>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1E0B-3C90-467C-97FD-CF3726753869}"/>
              </a:ext>
            </a:extLst>
          </p:cNvPr>
          <p:cNvSpPr>
            <a:spLocks noGrp="1"/>
          </p:cNvSpPr>
          <p:nvPr>
            <p:ph type="title"/>
          </p:nvPr>
        </p:nvSpPr>
        <p:spPr>
          <a:xfrm>
            <a:off x="457200" y="274638"/>
            <a:ext cx="7620000" cy="1143000"/>
          </a:xfrm>
        </p:spPr>
        <p:txBody>
          <a:bodyPr vert="horz" lIns="91440" tIns="45720" rIns="91440" bIns="45720" rtlCol="0" anchor="ctr">
            <a:normAutofit/>
          </a:bodyPr>
          <a:lstStyle/>
          <a:p>
            <a:pPr algn="ctr"/>
            <a:r>
              <a:rPr lang="en-US" dirty="0"/>
              <a:t>A TIME TO SEE</a:t>
            </a:r>
            <a:endParaRPr lang="en-US" i="1" kern="1200" cap="none" spc="-100" baseline="0" dirty="0">
              <a:ln>
                <a:noFill/>
              </a:ln>
              <a:effectLst/>
            </a:endParaRPr>
          </a:p>
        </p:txBody>
      </p:sp>
      <p:pic>
        <p:nvPicPr>
          <p:cNvPr id="13314" name="Picture 2" descr="May be an image of text that says '&quot;The world exists for everyone, because all of us were born with the same dignity. Differences of color, religion, talent, place of birth or residence, and so many others, cannot be used to justify the privileges of some over the rights of all.&quot; -Pope Francis (Fratelli Tutti, no. 118)'">
            <a:extLst>
              <a:ext uri="{FF2B5EF4-FFF2-40B4-BE49-F238E27FC236}">
                <a16:creationId xmlns:a16="http://schemas.microsoft.com/office/drawing/2014/main" id="{1B1E7F6C-CFE9-46DD-ACBA-21ECB644F8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66900" y="1600200"/>
            <a:ext cx="4800600" cy="4800600"/>
          </a:xfrm>
          <a:prstGeom prst="rect">
            <a:avLst/>
          </a:prstGeom>
          <a:solidFill>
            <a:srgbClr val="FFFFFF"/>
          </a:solidFill>
        </p:spPr>
      </p:pic>
    </p:spTree>
    <p:extLst>
      <p:ext uri="{BB962C8B-B14F-4D97-AF65-F5344CB8AC3E}">
        <p14:creationId xmlns:p14="http://schemas.microsoft.com/office/powerpoint/2010/main" val="1088747418"/>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1E0B-3C90-467C-97FD-CF3726753869}"/>
              </a:ext>
            </a:extLst>
          </p:cNvPr>
          <p:cNvSpPr>
            <a:spLocks noGrp="1"/>
          </p:cNvSpPr>
          <p:nvPr>
            <p:ph type="title"/>
          </p:nvPr>
        </p:nvSpPr>
        <p:spPr>
          <a:xfrm>
            <a:off x="457200" y="457200"/>
            <a:ext cx="7620000" cy="1143000"/>
          </a:xfrm>
        </p:spPr>
        <p:txBody>
          <a:bodyPr vert="horz" lIns="91440" tIns="45720" rIns="91440" bIns="45720" rtlCol="0" anchor="ctr">
            <a:normAutofit fontScale="90000"/>
          </a:bodyPr>
          <a:lstStyle/>
          <a:p>
            <a:pPr algn="ctr"/>
            <a:r>
              <a:rPr lang="en-US" sz="4000" dirty="0">
                <a:latin typeface="+mj-lt"/>
              </a:rPr>
              <a:t>Dark Clouds Over a Closed World</a:t>
            </a:r>
            <a:br>
              <a:rPr lang="en-US" sz="4800" dirty="0">
                <a:latin typeface="+mj-lt"/>
              </a:rPr>
            </a:br>
            <a:endParaRPr lang="en-US" i="1" kern="1200" cap="none" spc="-100" baseline="0" dirty="0">
              <a:ln>
                <a:noFill/>
              </a:ln>
              <a:effectLst/>
              <a:latin typeface="+mj-lt"/>
              <a:ea typeface="+mj-ea"/>
              <a:cs typeface="+mj-cs"/>
            </a:endParaRPr>
          </a:p>
        </p:txBody>
      </p:sp>
      <p:sp>
        <p:nvSpPr>
          <p:cNvPr id="5" name="TextBox 4">
            <a:extLst>
              <a:ext uri="{FF2B5EF4-FFF2-40B4-BE49-F238E27FC236}">
                <a16:creationId xmlns:a16="http://schemas.microsoft.com/office/drawing/2014/main" id="{22CA2D2C-6098-4F1A-941C-56081C1AC353}"/>
              </a:ext>
            </a:extLst>
          </p:cNvPr>
          <p:cNvSpPr txBox="1"/>
          <p:nvPr/>
        </p:nvSpPr>
        <p:spPr>
          <a:xfrm>
            <a:off x="152400" y="1447800"/>
            <a:ext cx="4953000" cy="4297362"/>
          </a:xfrm>
          <a:prstGeom prst="rect">
            <a:avLst/>
          </a:prstGeom>
        </p:spPr>
        <p:txBody>
          <a:bodyPr vert="horz" lIns="91440" tIns="45720" rIns="91440" bIns="45720" rtlCol="0">
            <a:normAutofit fontScale="92500" lnSpcReduction="10000"/>
          </a:bodyPr>
          <a:lstStyle/>
          <a:p>
            <a:pPr marL="285750" indent="-228600">
              <a:spcBef>
                <a:spcPct val="20000"/>
              </a:spcBef>
              <a:buFont typeface="Arial" pitchFamily="34" charset="0"/>
              <a:buChar char="•"/>
            </a:pPr>
            <a:r>
              <a:rPr lang="en-US" sz="1900" dirty="0">
                <a:solidFill>
                  <a:schemeClr val="tx2"/>
                </a:solidFill>
                <a:latin typeface="+mj-lt"/>
              </a:rPr>
              <a:t>Shattered Dreams </a:t>
            </a:r>
          </a:p>
          <a:p>
            <a:pPr marL="285750" indent="-228600">
              <a:spcBef>
                <a:spcPct val="20000"/>
              </a:spcBef>
              <a:buFont typeface="Arial" pitchFamily="34" charset="0"/>
              <a:buChar char="•"/>
            </a:pPr>
            <a:endParaRPr lang="en-US" sz="1900" dirty="0">
              <a:solidFill>
                <a:schemeClr val="tx2"/>
              </a:solidFill>
              <a:latin typeface="+mj-lt"/>
            </a:endParaRPr>
          </a:p>
          <a:p>
            <a:pPr marL="285750" indent="-228600">
              <a:spcBef>
                <a:spcPct val="20000"/>
              </a:spcBef>
              <a:buFont typeface="Arial" pitchFamily="34" charset="0"/>
              <a:buChar char="•"/>
            </a:pPr>
            <a:r>
              <a:rPr lang="en-US" sz="1900" dirty="0">
                <a:solidFill>
                  <a:schemeClr val="tx2"/>
                </a:solidFill>
                <a:latin typeface="+mj-lt"/>
              </a:rPr>
              <a:t>Lacking a Plan for Everyone </a:t>
            </a:r>
          </a:p>
          <a:p>
            <a:pPr marL="285750" indent="-228600">
              <a:spcBef>
                <a:spcPct val="20000"/>
              </a:spcBef>
              <a:buFont typeface="Arial" pitchFamily="34" charset="0"/>
              <a:buChar char="•"/>
            </a:pPr>
            <a:endParaRPr lang="en-US" sz="1900" dirty="0">
              <a:solidFill>
                <a:schemeClr val="tx2"/>
              </a:solidFill>
              <a:latin typeface="+mj-lt"/>
            </a:endParaRPr>
          </a:p>
          <a:p>
            <a:pPr marL="285750" indent="-228600">
              <a:spcBef>
                <a:spcPct val="20000"/>
              </a:spcBef>
              <a:buFont typeface="Arial" pitchFamily="34" charset="0"/>
              <a:buChar char="•"/>
            </a:pPr>
            <a:r>
              <a:rPr lang="en-US" sz="1900" dirty="0">
                <a:solidFill>
                  <a:schemeClr val="tx2"/>
                </a:solidFill>
                <a:latin typeface="+mj-lt"/>
              </a:rPr>
              <a:t>Globalization and Progress without a Shared Roadmap  </a:t>
            </a:r>
          </a:p>
          <a:p>
            <a:pPr marL="285750" indent="-228600">
              <a:spcBef>
                <a:spcPct val="20000"/>
              </a:spcBef>
              <a:buFont typeface="Arial" pitchFamily="34" charset="0"/>
              <a:buChar char="•"/>
            </a:pPr>
            <a:endParaRPr lang="en-US" sz="1900" dirty="0">
              <a:solidFill>
                <a:schemeClr val="tx2"/>
              </a:solidFill>
              <a:latin typeface="+mj-lt"/>
            </a:endParaRPr>
          </a:p>
          <a:p>
            <a:pPr marL="285750" indent="-228600">
              <a:spcBef>
                <a:spcPct val="20000"/>
              </a:spcBef>
              <a:buFont typeface="Arial" pitchFamily="34" charset="0"/>
              <a:buChar char="•"/>
            </a:pPr>
            <a:r>
              <a:rPr lang="en-US" sz="1900" dirty="0">
                <a:solidFill>
                  <a:schemeClr val="tx2"/>
                </a:solidFill>
                <a:latin typeface="+mj-lt"/>
              </a:rPr>
              <a:t>Pandemics and other Calamities in History </a:t>
            </a:r>
          </a:p>
          <a:p>
            <a:pPr marL="285750" indent="-228600">
              <a:spcBef>
                <a:spcPct val="20000"/>
              </a:spcBef>
              <a:buFont typeface="Arial" pitchFamily="34" charset="0"/>
              <a:buChar char="•"/>
            </a:pPr>
            <a:endParaRPr lang="en-US" sz="1900" dirty="0">
              <a:solidFill>
                <a:schemeClr val="tx2"/>
              </a:solidFill>
              <a:latin typeface="+mj-lt"/>
            </a:endParaRPr>
          </a:p>
          <a:p>
            <a:pPr marL="285750" indent="-228600">
              <a:spcBef>
                <a:spcPct val="20000"/>
              </a:spcBef>
              <a:buFont typeface="Arial" pitchFamily="34" charset="0"/>
              <a:buChar char="•"/>
            </a:pPr>
            <a:r>
              <a:rPr lang="en-US" sz="1900" dirty="0">
                <a:solidFill>
                  <a:schemeClr val="tx2"/>
                </a:solidFill>
                <a:latin typeface="+mj-lt"/>
              </a:rPr>
              <a:t>An Absence on Human Dignity at the Borders</a:t>
            </a:r>
          </a:p>
          <a:p>
            <a:pPr marL="285750" indent="-228600">
              <a:spcBef>
                <a:spcPct val="20000"/>
              </a:spcBef>
              <a:buFont typeface="Arial" pitchFamily="34" charset="0"/>
              <a:buChar char="•"/>
            </a:pPr>
            <a:endParaRPr lang="en-US" sz="1900" dirty="0">
              <a:solidFill>
                <a:schemeClr val="tx2"/>
              </a:solidFill>
              <a:latin typeface="+mj-lt"/>
            </a:endParaRPr>
          </a:p>
          <a:p>
            <a:pPr marL="285750" indent="-228600">
              <a:spcBef>
                <a:spcPct val="20000"/>
              </a:spcBef>
              <a:buFont typeface="Arial" pitchFamily="34" charset="0"/>
              <a:buChar char="•"/>
            </a:pPr>
            <a:r>
              <a:rPr lang="en-US" sz="1900" dirty="0">
                <a:solidFill>
                  <a:schemeClr val="tx2"/>
                </a:solidFill>
                <a:latin typeface="+mj-lt"/>
              </a:rPr>
              <a:t>The Illusion of Communication</a:t>
            </a:r>
          </a:p>
          <a:p>
            <a:pPr marL="285750" indent="-228600">
              <a:spcBef>
                <a:spcPct val="20000"/>
              </a:spcBef>
              <a:buFont typeface="Arial" pitchFamily="34" charset="0"/>
              <a:buChar char="•"/>
            </a:pPr>
            <a:endParaRPr lang="en-US" sz="1900" dirty="0">
              <a:solidFill>
                <a:schemeClr val="tx2"/>
              </a:solidFill>
              <a:latin typeface="+mj-lt"/>
            </a:endParaRPr>
          </a:p>
          <a:p>
            <a:pPr marL="285750" indent="-228600">
              <a:spcBef>
                <a:spcPct val="20000"/>
              </a:spcBef>
              <a:buFont typeface="Arial" pitchFamily="34" charset="0"/>
              <a:buChar char="•"/>
            </a:pPr>
            <a:r>
              <a:rPr lang="en-US" sz="1900" dirty="0">
                <a:solidFill>
                  <a:schemeClr val="tx2"/>
                </a:solidFill>
                <a:latin typeface="+mj-lt"/>
              </a:rPr>
              <a:t>Forms of Subjection and of Self-Contempt </a:t>
            </a:r>
          </a:p>
          <a:p>
            <a:pPr marL="285750" indent="-228600">
              <a:spcBef>
                <a:spcPct val="20000"/>
              </a:spcBef>
              <a:buFont typeface="Arial" pitchFamily="34" charset="0"/>
              <a:buChar char="•"/>
            </a:pPr>
            <a:endParaRPr lang="en-US" sz="2600" dirty="0">
              <a:latin typeface="+mj-lt"/>
            </a:endParaRPr>
          </a:p>
          <a:p>
            <a:pPr marL="57150">
              <a:spcBef>
                <a:spcPct val="20000"/>
              </a:spcBef>
            </a:pPr>
            <a:endParaRPr lang="en-US" sz="2800" dirty="0">
              <a:latin typeface="+mj-lt"/>
            </a:endParaRPr>
          </a:p>
          <a:p>
            <a:pPr marL="285750" indent="-228600">
              <a:spcBef>
                <a:spcPct val="20000"/>
              </a:spcBef>
              <a:buFont typeface="Arial" pitchFamily="34" charset="0"/>
              <a:buChar char="•"/>
            </a:pPr>
            <a:endParaRPr lang="en-US" sz="2800" dirty="0">
              <a:latin typeface="+mj-lt"/>
            </a:endParaRPr>
          </a:p>
          <a:p>
            <a:pPr marL="285750" indent="-228600">
              <a:spcBef>
                <a:spcPct val="20000"/>
              </a:spcBef>
              <a:buFont typeface="Arial" pitchFamily="34" charset="0"/>
              <a:buChar char="•"/>
            </a:pPr>
            <a:endParaRPr lang="en-US" sz="2800" dirty="0">
              <a:latin typeface="+mj-lt"/>
            </a:endParaRPr>
          </a:p>
          <a:p>
            <a:pPr marL="57150">
              <a:spcBef>
                <a:spcPct val="20000"/>
              </a:spcBef>
            </a:pPr>
            <a:endParaRPr lang="en-US" sz="2800" dirty="0">
              <a:latin typeface="+mj-lt"/>
            </a:endParaRPr>
          </a:p>
          <a:p>
            <a:pPr marL="285750" indent="-228600">
              <a:spcBef>
                <a:spcPct val="20000"/>
              </a:spcBef>
              <a:buFont typeface="Arial" pitchFamily="34" charset="0"/>
              <a:buChar char="•"/>
            </a:pPr>
            <a:endParaRPr lang="en-US" sz="2800" dirty="0">
              <a:latin typeface="+mj-lt"/>
            </a:endParaRPr>
          </a:p>
        </p:txBody>
      </p:sp>
      <p:pic>
        <p:nvPicPr>
          <p:cNvPr id="7" name="Picture 2" descr="May be an image of one or more people and text that says '&quot;No one can face life in isolation We need a community that supports and helps us in which we can help one another to keep looking ahead. How important it is to dream together.&quot; -Pope Francis (Fratelli Tutti, no. 8)'">
            <a:extLst>
              <a:ext uri="{FF2B5EF4-FFF2-40B4-BE49-F238E27FC236}">
                <a16:creationId xmlns:a16="http://schemas.microsoft.com/office/drawing/2014/main" id="{7FBF6306-217F-4023-8926-7A8B2C53BD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50682" y="19050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58840"/>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1E0B-3C90-467C-97FD-CF3726753869}"/>
              </a:ext>
            </a:extLst>
          </p:cNvPr>
          <p:cNvSpPr>
            <a:spLocks noGrp="1"/>
          </p:cNvSpPr>
          <p:nvPr>
            <p:ph type="title"/>
          </p:nvPr>
        </p:nvSpPr>
        <p:spPr>
          <a:xfrm>
            <a:off x="457200" y="274638"/>
            <a:ext cx="7620000" cy="1143000"/>
          </a:xfrm>
        </p:spPr>
        <p:txBody>
          <a:bodyPr vert="horz" lIns="91440" tIns="45720" rIns="91440" bIns="45720" rtlCol="0" anchor="ctr">
            <a:normAutofit/>
          </a:bodyPr>
          <a:lstStyle/>
          <a:p>
            <a:r>
              <a:rPr lang="en-US" dirty="0"/>
              <a:t>A TIME TO JUDGE (DISCERN)</a:t>
            </a:r>
            <a:endParaRPr lang="en-US" kern="1200" cap="none" spc="-100" baseline="0" dirty="0">
              <a:ln>
                <a:noFill/>
              </a:ln>
              <a:effectLst/>
            </a:endParaRPr>
          </a:p>
        </p:txBody>
      </p:sp>
      <p:pic>
        <p:nvPicPr>
          <p:cNvPr id="5" name="Picture 2" descr="May be an image of text that says '安包 &quot;Today we have a great opportunity to express our innate sense of fraternity, to Good Samaritans who bear the pain of other people's troubles Ûathe than fomenting and resentment.&quot; be greater hatred -Pope Francis (Fratelli Tutti, no. 77)'">
            <a:extLst>
              <a:ext uri="{FF2B5EF4-FFF2-40B4-BE49-F238E27FC236}">
                <a16:creationId xmlns:a16="http://schemas.microsoft.com/office/drawing/2014/main" id="{9A25B911-D7A4-4D35-8962-59B0EDB23E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66900" y="16002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30796"/>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1E0B-3C90-467C-97FD-CF3726753869}"/>
              </a:ext>
            </a:extLst>
          </p:cNvPr>
          <p:cNvSpPr>
            <a:spLocks noGrp="1"/>
          </p:cNvSpPr>
          <p:nvPr>
            <p:ph type="title"/>
          </p:nvPr>
        </p:nvSpPr>
        <p:spPr>
          <a:xfrm>
            <a:off x="457200" y="274638"/>
            <a:ext cx="7620000" cy="1143000"/>
          </a:xfrm>
        </p:spPr>
        <p:txBody>
          <a:bodyPr vert="horz" lIns="91440" tIns="45720" rIns="91440" bIns="45720" rtlCol="0" anchor="ctr">
            <a:normAutofit/>
          </a:bodyPr>
          <a:lstStyle/>
          <a:p>
            <a:pPr algn="ctr">
              <a:lnSpc>
                <a:spcPct val="90000"/>
              </a:lnSpc>
            </a:pPr>
            <a:r>
              <a:rPr lang="en-US" sz="3600" kern="1200" cap="none" spc="-100" baseline="0" dirty="0">
                <a:ln>
                  <a:noFill/>
                </a:ln>
                <a:effectLst/>
                <a:latin typeface="+mj-lt"/>
                <a:ea typeface="+mj-ea"/>
                <a:cs typeface="+mj-cs"/>
              </a:rPr>
              <a:t>A Call to be Neighbors in the World</a:t>
            </a:r>
            <a:endParaRPr lang="en-US" sz="3600" i="1" kern="1200" cap="none" spc="-100" baseline="0" dirty="0">
              <a:ln>
                <a:noFill/>
              </a:ln>
              <a:effectLst/>
              <a:latin typeface="+mj-lt"/>
              <a:ea typeface="+mj-ea"/>
              <a:cs typeface="+mj-cs"/>
            </a:endParaRPr>
          </a:p>
        </p:txBody>
      </p:sp>
      <p:sp>
        <p:nvSpPr>
          <p:cNvPr id="6" name="TextBox 5">
            <a:extLst>
              <a:ext uri="{FF2B5EF4-FFF2-40B4-BE49-F238E27FC236}">
                <a16:creationId xmlns:a16="http://schemas.microsoft.com/office/drawing/2014/main" id="{AE23A086-63BE-4DC8-BA66-08DDCC632FBD}"/>
              </a:ext>
            </a:extLst>
          </p:cNvPr>
          <p:cNvSpPr txBox="1"/>
          <p:nvPr/>
        </p:nvSpPr>
        <p:spPr>
          <a:xfrm>
            <a:off x="152400" y="1295400"/>
            <a:ext cx="5486400" cy="4590288"/>
          </a:xfrm>
          <a:prstGeom prst="rect">
            <a:avLst/>
          </a:prstGeom>
        </p:spPr>
        <p:txBody>
          <a:bodyPr vert="horz" lIns="91440" tIns="45720" rIns="91440" bIns="45720" rtlCol="0">
            <a:noAutofit/>
          </a:bodyPr>
          <a:lstStyle/>
          <a:p>
            <a:pPr indent="-228600">
              <a:lnSpc>
                <a:spcPct val="90000"/>
              </a:lnSpc>
              <a:spcBef>
                <a:spcPct val="20000"/>
              </a:spcBef>
              <a:buFont typeface="Arial" pitchFamily="34" charset="0"/>
              <a:buChar char="•"/>
            </a:pPr>
            <a:endParaRPr lang="en-US" dirty="0">
              <a:solidFill>
                <a:schemeClr val="tx2"/>
              </a:solidFill>
              <a:latin typeface="+mj-lt"/>
            </a:endParaRPr>
          </a:p>
          <a:p>
            <a:pPr indent="-228600">
              <a:lnSpc>
                <a:spcPct val="90000"/>
              </a:lnSpc>
              <a:spcBef>
                <a:spcPct val="20000"/>
              </a:spcBef>
              <a:buFont typeface="Arial" pitchFamily="34" charset="0"/>
              <a:buChar char="•"/>
            </a:pPr>
            <a:r>
              <a:rPr lang="en-US" dirty="0">
                <a:solidFill>
                  <a:schemeClr val="tx2"/>
                </a:solidFill>
                <a:latin typeface="+mj-lt"/>
              </a:rPr>
              <a:t>How can you love those who may be seen as “the other”? Have you ever felt the sting of being excluded?  </a:t>
            </a:r>
          </a:p>
          <a:p>
            <a:pPr indent="-228600">
              <a:lnSpc>
                <a:spcPct val="90000"/>
              </a:lnSpc>
              <a:spcBef>
                <a:spcPct val="20000"/>
              </a:spcBef>
              <a:buFont typeface="Arial" pitchFamily="34" charset="0"/>
              <a:buChar char="•"/>
            </a:pPr>
            <a:endParaRPr lang="en-US" dirty="0">
              <a:solidFill>
                <a:schemeClr val="tx2"/>
              </a:solidFill>
              <a:latin typeface="+mj-lt"/>
            </a:endParaRPr>
          </a:p>
          <a:p>
            <a:pPr indent="-228600">
              <a:lnSpc>
                <a:spcPct val="90000"/>
              </a:lnSpc>
              <a:spcBef>
                <a:spcPct val="20000"/>
              </a:spcBef>
              <a:buFont typeface="Arial" pitchFamily="34" charset="0"/>
              <a:buChar char="•"/>
            </a:pPr>
            <a:r>
              <a:rPr lang="en-US" dirty="0">
                <a:solidFill>
                  <a:schemeClr val="tx2"/>
                </a:solidFill>
                <a:latin typeface="+mj-lt"/>
              </a:rPr>
              <a:t>Faithful worship of God is not complete without putting that faith into action. </a:t>
            </a:r>
          </a:p>
          <a:p>
            <a:pPr indent="-228600">
              <a:lnSpc>
                <a:spcPct val="90000"/>
              </a:lnSpc>
              <a:spcBef>
                <a:spcPct val="20000"/>
              </a:spcBef>
              <a:buFont typeface="Arial" pitchFamily="34" charset="0"/>
              <a:buChar char="•"/>
            </a:pPr>
            <a:endParaRPr lang="en-US" dirty="0">
              <a:solidFill>
                <a:schemeClr val="tx2"/>
              </a:solidFill>
              <a:latin typeface="+mj-lt"/>
            </a:endParaRPr>
          </a:p>
          <a:p>
            <a:pPr indent="-228600">
              <a:lnSpc>
                <a:spcPct val="90000"/>
              </a:lnSpc>
              <a:spcBef>
                <a:spcPct val="20000"/>
              </a:spcBef>
              <a:buFont typeface="Arial" pitchFamily="34" charset="0"/>
              <a:buChar char="•"/>
            </a:pPr>
            <a:r>
              <a:rPr lang="en-US" dirty="0">
                <a:solidFill>
                  <a:schemeClr val="tx2"/>
                </a:solidFill>
                <a:latin typeface="+mj-lt"/>
              </a:rPr>
              <a:t>Pope Francis calls us to active participation in our communities. We must take up a “co-responsibility” in creating communities built upon solidarity and social friendship. We all have a role to play in transforming our communities. </a:t>
            </a:r>
          </a:p>
          <a:p>
            <a:pPr indent="-228600">
              <a:lnSpc>
                <a:spcPct val="90000"/>
              </a:lnSpc>
              <a:spcBef>
                <a:spcPct val="20000"/>
              </a:spcBef>
              <a:buFont typeface="Arial" pitchFamily="34" charset="0"/>
              <a:buChar char="•"/>
            </a:pPr>
            <a:endParaRPr lang="en-US" dirty="0">
              <a:solidFill>
                <a:schemeClr val="tx2"/>
              </a:solidFill>
              <a:latin typeface="+mj-lt"/>
            </a:endParaRPr>
          </a:p>
          <a:p>
            <a:pPr indent="-228600">
              <a:lnSpc>
                <a:spcPct val="90000"/>
              </a:lnSpc>
              <a:spcBef>
                <a:spcPct val="20000"/>
              </a:spcBef>
              <a:buFont typeface="Arial" pitchFamily="34" charset="0"/>
              <a:buChar char="•"/>
            </a:pPr>
            <a:r>
              <a:rPr lang="en-US" dirty="0">
                <a:solidFill>
                  <a:schemeClr val="tx2"/>
                </a:solidFill>
                <a:latin typeface="+mj-lt"/>
              </a:rPr>
              <a:t>In the final words of the parable, Jesus invites us each to “Go and do likewise” (Lk 10:37). As Pope Francis observes, “he challenges us to put aside all differences and, in the face of suffering, to draw near to others with no questions asked” (no. 81). </a:t>
            </a:r>
          </a:p>
        </p:txBody>
      </p:sp>
      <p:pic>
        <p:nvPicPr>
          <p:cNvPr id="8196" name="Picture 4" descr="May be an image of food and text that says 'we bend &quot;Will we bend down to touch and heal the wounds of others? Will down and help another to get up? This is today's challenge, and we should not be afraid to face it. &quot; -Pope Francis (Fratelli Tutti, no. 70)'">
            <a:extLst>
              <a:ext uri="{FF2B5EF4-FFF2-40B4-BE49-F238E27FC236}">
                <a16:creationId xmlns:a16="http://schemas.microsoft.com/office/drawing/2014/main" id="{33B7480F-9ACF-4230-859E-BE4B7D3471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9812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466530"/>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1E0B-3C90-467C-97FD-CF3726753869}"/>
              </a:ext>
            </a:extLst>
          </p:cNvPr>
          <p:cNvSpPr>
            <a:spLocks noGrp="1"/>
          </p:cNvSpPr>
          <p:nvPr>
            <p:ph type="title"/>
          </p:nvPr>
        </p:nvSpPr>
        <p:spPr>
          <a:xfrm>
            <a:off x="457200" y="342900"/>
            <a:ext cx="7620000" cy="1143000"/>
          </a:xfrm>
        </p:spPr>
        <p:txBody>
          <a:bodyPr vert="horz" lIns="91440" tIns="45720" rIns="91440" bIns="45720" rtlCol="0" anchor="ctr">
            <a:normAutofit fontScale="90000"/>
          </a:bodyPr>
          <a:lstStyle/>
          <a:p>
            <a:pPr algn="ctr"/>
            <a:r>
              <a:rPr lang="en-US" sz="4000" dirty="0"/>
              <a:t>Accompanying with Compassion: The Ministry of CCUSA</a:t>
            </a:r>
            <a:br>
              <a:rPr lang="en-US" sz="1800" dirty="0">
                <a:effectLst/>
                <a:latin typeface="Calibri" panose="020F0502020204030204" pitchFamily="34" charset="0"/>
                <a:ea typeface="Calibri" panose="020F0502020204030204" pitchFamily="34" charset="0"/>
              </a:rPr>
            </a:br>
            <a:r>
              <a:rPr lang="en-US" sz="3600" dirty="0"/>
              <a:t> </a:t>
            </a:r>
            <a:endParaRPr lang="en-US" sz="3600" kern="1200" cap="none" spc="-100" baseline="0" dirty="0">
              <a:ln>
                <a:noFill/>
              </a:ln>
              <a:effectLst/>
              <a:latin typeface="+mj-lt"/>
              <a:ea typeface="+mj-ea"/>
              <a:cs typeface="+mj-cs"/>
            </a:endParaRPr>
          </a:p>
        </p:txBody>
      </p:sp>
      <p:pic>
        <p:nvPicPr>
          <p:cNvPr id="7" name="Picture 2" descr="May be an image of text that says '&quot;Hope is bold; it can look beyond personal convenience, the petty securities, and compensations which limit our horizon, and it can open us up to grand ideals that make life more beautiful and worthwhile&quot; -Pope Francis (Fratelli Tutti, no. 55)'">
            <a:extLst>
              <a:ext uri="{FF2B5EF4-FFF2-40B4-BE49-F238E27FC236}">
                <a16:creationId xmlns:a16="http://schemas.microsoft.com/office/drawing/2014/main" id="{678013C9-658E-4A51-8E14-CE24AF0B78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5052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tholic Charities USA (CCUSA) | Reducing Poverty in America">
            <a:extLst>
              <a:ext uri="{FF2B5EF4-FFF2-40B4-BE49-F238E27FC236}">
                <a16:creationId xmlns:a16="http://schemas.microsoft.com/office/drawing/2014/main" id="{26ABEFAB-1B52-4E75-8830-6C204DBD11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38800" y="1752600"/>
            <a:ext cx="1868506"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y be an image of one or more people, people standing and outdoors">
            <a:extLst>
              <a:ext uri="{FF2B5EF4-FFF2-40B4-BE49-F238E27FC236}">
                <a16:creationId xmlns:a16="http://schemas.microsoft.com/office/drawing/2014/main" id="{7A8CB8C6-183D-4C71-A8CA-73751A4A63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1520078"/>
            <a:ext cx="4056350" cy="23669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one or more people and people standing">
            <a:extLst>
              <a:ext uri="{FF2B5EF4-FFF2-40B4-BE49-F238E27FC236}">
                <a16:creationId xmlns:a16="http://schemas.microsoft.com/office/drawing/2014/main" id="{96D90DDB-688F-47F6-9C8E-54E5C0BEAB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3962400"/>
            <a:ext cx="4056350" cy="22816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3B61B2-76F2-4EEF-A5C6-A44DEC99E703}"/>
              </a:ext>
            </a:extLst>
          </p:cNvPr>
          <p:cNvSpPr txBox="1"/>
          <p:nvPr/>
        </p:nvSpPr>
        <p:spPr>
          <a:xfrm>
            <a:off x="697812" y="6400013"/>
            <a:ext cx="4724400" cy="276999"/>
          </a:xfrm>
          <a:prstGeom prst="rect">
            <a:avLst/>
          </a:prstGeom>
          <a:noFill/>
        </p:spPr>
        <p:txBody>
          <a:bodyPr wrap="square" rtlCol="0">
            <a:spAutoFit/>
          </a:bodyPr>
          <a:lstStyle/>
          <a:p>
            <a:pPr algn="ctr"/>
            <a:r>
              <a:rPr lang="en-US" sz="1200" dirty="0">
                <a:latin typeface="+mj-lt"/>
              </a:rPr>
              <a:t>Images on the left and logo on the top right: credit to CCUSA</a:t>
            </a:r>
          </a:p>
        </p:txBody>
      </p:sp>
    </p:spTree>
    <p:extLst>
      <p:ext uri="{BB962C8B-B14F-4D97-AF65-F5344CB8AC3E}">
        <p14:creationId xmlns:p14="http://schemas.microsoft.com/office/powerpoint/2010/main" val="2078221813"/>
      </p:ext>
    </p:extLst>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artners xmlns="9b38c2d5-f409-48ee-a31d-60511d4a179f"/>
    <Year xmlns="8a245724-9188-4313-81a1-e2cf4efa288f">2012</Year>
    <Retention_x0020_Period xmlns="9b38c2d5-f409-48ee-a31d-60511d4a179f">3yrs–Other doc t/b deleted</Retention_x0020_Period>
    <Expiration_x0020_Basis_x0020_Date xmlns="8a245724-9188-4313-81a1-e2cf4efa288f">2010-05-21T04:00:00+00:00</Expiration_x0020_Basis_x0020_Date>
    <Document_x0020_Type xmlns="9b38c2d5-f409-48ee-a31d-60511d4a179f">
      <Value>Presentation</Value>
    </Document_x0020_Type>
    <USCCB_x0020_Department xmlns="8a245724-9188-4313-81a1-e2cf4efa288f">JPHD</USCCB_x0020_Department>
    <Projects_x002d_1 xmlns="9b38c2d5-f409-48ee-a31d-60511d4a179f">
      <Value>Youth and Young Adults</Value>
    </Projects_x002d_1>
    <Topic_x0020_2 xmlns="9b38c2d5-f409-48ee-a31d-60511d4a179f">
      <Value>Intern</Value>
      <Value>Training &amp; Orientation</Value>
    </Topic_x0020_2>
  </documentManagement>
</p:properties>
</file>

<file path=customXml/item2.xml><?xml version="1.0" encoding="utf-8"?>
<ct:contentTypeSchema xmlns:ct="http://schemas.microsoft.com/office/2006/metadata/contentType" xmlns:ma="http://schemas.microsoft.com/office/2006/metadata/properties/metaAttributes" ct:_="" ma:_="" ma:contentTypeName="USCCB Powerpoint" ma:contentTypeID="0x010100C48F5D14CEA8B1489D135F8198C11F29020004D978B59DCB8741AB0C7BA89C4C565B" ma:contentTypeVersion="24" ma:contentTypeDescription="Create a new USCCB Powerpoint" ma:contentTypeScope="" ma:versionID="4437ad44162272b30679fce4446e87c3">
  <xsd:schema xmlns:xsd="http://www.w3.org/2001/XMLSchema" xmlns:xs="http://www.w3.org/2001/XMLSchema" xmlns:p="http://schemas.microsoft.com/office/2006/metadata/properties" xmlns:ns2="8a245724-9188-4313-81a1-e2cf4efa288f" xmlns:ns3="9b38c2d5-f409-48ee-a31d-60511d4a179f" targetNamespace="http://schemas.microsoft.com/office/2006/metadata/properties" ma:root="true" ma:fieldsID="3420765cc0871347ad364c780b8c2740" ns2:_="" ns3:_="">
    <xsd:import namespace="8a245724-9188-4313-81a1-e2cf4efa288f"/>
    <xsd:import namespace="9b38c2d5-f409-48ee-a31d-60511d4a179f"/>
    <xsd:element name="properties">
      <xsd:complexType>
        <xsd:sequence>
          <xsd:element name="documentManagement">
            <xsd:complexType>
              <xsd:all>
                <xsd:element ref="ns2:Expiration_x0020_Basis_x0020_Date" minOccurs="0"/>
                <xsd:element ref="ns2:USCCB_x0020_Department"/>
                <xsd:element ref="ns2:Year" minOccurs="0"/>
                <xsd:element ref="ns3:Document_x0020_Type" minOccurs="0"/>
                <xsd:element ref="ns3:Retention_x0020_Period"/>
                <xsd:element ref="ns3:Projects_x002d_1" minOccurs="0"/>
                <xsd:element ref="ns3:Partners" minOccurs="0"/>
                <xsd:element ref="ns3:Topic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245724-9188-4313-81a1-e2cf4efa288f" elementFormDefault="qualified">
    <xsd:import namespace="http://schemas.microsoft.com/office/2006/documentManagement/types"/>
    <xsd:import namespace="http://schemas.microsoft.com/office/infopath/2007/PartnerControls"/>
    <xsd:element name="Expiration_x0020_Basis_x0020_Date" ma:index="8" nillable="true" ma:displayName="Expiration Basis Date" ma:default="[today]" ma:format="DateOnly" ma:internalName="Expiration_x0020_Basis_x0020_Date0" ma:readOnly="false">
      <xsd:simpleType>
        <xsd:restriction base="dms:DateTime"/>
      </xsd:simpleType>
    </xsd:element>
    <xsd:element name="USCCB_x0020_Department" ma:index="9" ma:displayName="USCCB Department" ma:default="JPHD" ma:format="Dropdown" ma:internalName="USCCB_x0020_Department0" ma:readOnly="false">
      <xsd:simpleType>
        <xsd:restriction base="dms:Choice">
          <xsd:enumeration value="CCHD"/>
          <xsd:enumeration value="CCC"/>
          <xsd:enumeration value="CE"/>
          <xsd:enumeration value="CNS"/>
          <xsd:enumeration value="CYP"/>
          <xsd:enumeration value="CCLV"/>
          <xsd:enumeration value="COMM"/>
          <xsd:enumeration value="CDC"/>
          <xsd:enumeration value="DM"/>
          <xsd:enumeration value="DW"/>
          <xsd:enumeration value="DOC"/>
          <xsd:enumeration value="DSD"/>
          <xsd:enumeration value="EIA"/>
          <xsd:enumeration value="EC"/>
          <xsd:enumeration value="EXEC"/>
          <xsd:enumeration value="FB"/>
          <xsd:enumeration value="FA"/>
          <xsd:enumeration value="GC"/>
          <xsd:enumeration value="GS"/>
          <xsd:enumeration value="GR"/>
          <xsd:enumeration value="HR"/>
          <xsd:enumeration value="IT"/>
          <xsd:enumeration value="IJP"/>
          <xsd:enumeration value="JPHD"/>
          <xsd:enumeration value="LMFLY"/>
          <xsd:enumeration value="MR"/>
          <xsd:enumeration value="MRS"/>
          <xsd:enumeration value="NC"/>
          <xsd:enumeration value="PL"/>
          <xsd:enumeration value="PP"/>
          <xsd:enumeration value="PUB"/>
        </xsd:restriction>
      </xsd:simpleType>
    </xsd:element>
    <xsd:element name="Year" ma:index="10" nillable="true" ma:displayName="Year" ma:internalName="Year0">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9b38c2d5-f409-48ee-a31d-60511d4a179f"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quiredMultiChoice="true">
      <xsd:complexType>
        <xsd:complexContent>
          <xsd:extension base="dms:MultiChoice">
            <xsd:sequence>
              <xsd:element name="Value" maxOccurs="unbounded" minOccurs="0" nillable="true">
                <xsd:simpleType>
                  <xsd:restriction base="dms:Choice">
                    <xsd:enumeration value="Agenda/schedule"/>
                    <xsd:enumeration value="Agreements/contracts"/>
                    <xsd:enumeration value="Application"/>
                    <xsd:enumeration value="Article"/>
                    <xsd:enumeration value="Brochure"/>
                    <xsd:enumeration value="Budget"/>
                    <xsd:enumeration value="Bulletin insert"/>
                    <xsd:enumeration value="Contact data"/>
                    <xsd:enumeration value="Correspondence"/>
                    <xsd:enumeration value="Education resource"/>
                    <xsd:enumeration value="Evaluation"/>
                    <xsd:enumeration value="Form"/>
                    <xsd:enumeration value="Handout"/>
                    <xsd:enumeration value="Meeting notes"/>
                    <xsd:enumeration value="Newsletter"/>
                    <xsd:enumeration value="Paper Trail"/>
                    <xsd:enumeration value="Prayer Resource"/>
                    <xsd:enumeration value="Presentation"/>
                    <xsd:enumeration value="Press Release"/>
                    <xsd:enumeration value="Profile, Groups"/>
                    <xsd:enumeration value="Reference resource"/>
                    <xsd:enumeration value="Statement"/>
                    <xsd:enumeration value="Work plan"/>
                    <xsd:enumeration value="Other"/>
                    <xsd:enumeration value="N/A"/>
                  </xsd:restriction>
                </xsd:simpleType>
              </xsd:element>
            </xsd:sequence>
          </xsd:extension>
        </xsd:complexContent>
      </xsd:complexType>
    </xsd:element>
    <xsd:element name="Retention_x0020_Period" ma:index="12" ma:displayName="Retention Period" ma:format="Dropdown" ma:internalName="Retention_x0020_Period">
      <xsd:simpleType>
        <xsd:restriction base="dms:Choice">
          <xsd:enumeration value="1yr–Gen doc t/b deleted"/>
          <xsd:enumeration value="3yrs–Other doc t/b deleted"/>
          <xsd:enumeration value="5yrs–Gen doc t/b archived"/>
          <xsd:enumeration value="10yrs–Other doc t/b archived"/>
          <xsd:enumeration value="Indef–Doc to stay in SP"/>
        </xsd:restriction>
      </xsd:simpleType>
    </xsd:element>
    <xsd:element name="Projects_x002d_1" ma:index="13" nillable="true" ma:displayName="Topic 1" ma:internalName="Projects_x002d_1">
      <xsd:complexType>
        <xsd:complexContent>
          <xsd:extension base="dms:MultiChoice">
            <xsd:sequence>
              <xsd:element name="Value" maxOccurs="unbounded" minOccurs="0" nillable="true">
                <xsd:simpleType>
                  <xsd:restriction base="dms:Choice">
                    <xsd:enumeration value="CCGP"/>
                    <xsd:enumeration value="Committee Documentation"/>
                    <xsd:enumeration value="Conferences, other"/>
                    <xsd:enumeration value="CSMG"/>
                    <xsd:enumeration value="CST"/>
                    <xsd:enumeration value="External Communications"/>
                    <xsd:enumeration value="Faithful Citizenship"/>
                    <xsd:enumeration value="Information Technology"/>
                    <xsd:enumeration value="JustFaith"/>
                    <xsd:enumeration value="Liturgical Seasons"/>
                    <xsd:enumeration value="Online Communities"/>
                    <xsd:enumeration value="Poverty USA"/>
                    <xsd:enumeration value="Sacraments"/>
                    <xsd:enumeration value="Staff Meetings"/>
                    <xsd:enumeration value="Youth and Young Adults"/>
                    <xsd:enumeration value="Other"/>
                  </xsd:restriction>
                </xsd:simpleType>
              </xsd:element>
            </xsd:sequence>
          </xsd:extension>
        </xsd:complexContent>
      </xsd:complexType>
    </xsd:element>
    <xsd:element name="Partners" ma:index="14" nillable="true" ma:displayName="External Partners" ma:description="Partners" ma:internalName="Partners">
      <xsd:complexType>
        <xsd:complexContent>
          <xsd:extension base="dms:MultiChoice">
            <xsd:sequence>
              <xsd:element name="Value" maxOccurs="unbounded" minOccurs="0" nillable="true">
                <xsd:simpleType>
                  <xsd:restriction base="dms:Choice">
                    <xsd:enumeration value="Catholic Mobilizing Network"/>
                    <xsd:enumeration value="ACCU"/>
                    <xsd:enumeration value="CCCC"/>
                    <xsd:enumeration value="CCUSA"/>
                    <xsd:enumeration value="CHA"/>
                    <xsd:enumeration value="CMSM"/>
                    <xsd:enumeration value="CRS"/>
                    <xsd:enumeration value="JustFaith"/>
                    <xsd:enumeration value="NCEA"/>
                    <xsd:enumeration value="NCRLC"/>
                    <xsd:enumeration value="NFCYM"/>
                    <xsd:enumeration value="Outreachers"/>
                    <xsd:enumeration value="Roundtable"/>
                    <xsd:enumeration value="Social Action Directors"/>
                    <xsd:enumeration value="State Catholic Conferences"/>
                    <xsd:enumeration value="Other"/>
                    <xsd:enumeration value="N/A"/>
                  </xsd:restriction>
                </xsd:simpleType>
              </xsd:element>
            </xsd:sequence>
          </xsd:extension>
        </xsd:complexContent>
      </xsd:complexType>
    </xsd:element>
    <xsd:element name="Topic_x0020_2" ma:index="15" nillable="true" ma:displayName="Topic 2" ma:internalName="Topic_x0020_2" ma:requiredMultiChoice="true">
      <xsd:complexType>
        <xsd:complexContent>
          <xsd:extension base="dms:MultiChoice">
            <xsd:sequence>
              <xsd:element name="Value" maxOccurs="unbounded" minOccurs="0" nillable="true">
                <xsd:simpleType>
                  <xsd:restriction base="dms:Choice">
                    <xsd:enumeration value="Action Alerts"/>
                    <xsd:enumeration value="Anniversaries"/>
                    <xsd:enumeration value="Annual Report"/>
                    <xsd:enumeration value="Campus"/>
                    <xsd:enumeration value="Cardinal Bernardin"/>
                    <xsd:enumeration value="CCHD Diocesan Directors"/>
                    <xsd:enumeration value="EPIC"/>
                    <xsd:enumeration value="History"/>
                    <xsd:enumeration value="Intern"/>
                    <xsd:enumeration value="Multimedia Arts Contenst"/>
                    <xsd:enumeration value="Notes for Neighbors"/>
                    <xsd:enumeration value="Salt &amp; Light"/>
                    <xsd:enumeration value="SASI"/>
                    <xsd:enumeration value="Spanish"/>
                    <xsd:enumeration value="Social Action Directors"/>
                    <xsd:enumeration value="Student Action Project"/>
                    <xsd:enumeration value="Training &amp; Orientation"/>
                    <xsd:enumeration value="Videos"/>
                    <xsd:enumeration value="Social Media"/>
                    <xsd:enumeration value="Two Feet"/>
                    <xsd:enumeration value="Web"/>
                    <xsd:enumeration value="Other"/>
                    <xsd:enumeration value="N/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https://staff.usccb.org/dept/jphd/_cts/Parent_USCCB/b3bbd0b272569ab7customXsn.xsn</xsnLocation>
  <cached>True</cached>
  <openByDefault>True</openByDefault>
  <xsnScope>https://staff.usccb.org/dept/jphd</xsnScope>
</customXsn>
</file>

<file path=customXml/itemProps1.xml><?xml version="1.0" encoding="utf-8"?>
<ds:datastoreItem xmlns:ds="http://schemas.openxmlformats.org/officeDocument/2006/customXml" ds:itemID="{EE214711-1E35-467F-A212-FB62D3B7018A}">
  <ds:schemaRefs>
    <ds:schemaRef ds:uri="http://purl.org/dc/terms/"/>
    <ds:schemaRef ds:uri="8a245724-9188-4313-81a1-e2cf4efa288f"/>
    <ds:schemaRef ds:uri="http://schemas.microsoft.com/office/2006/documentManagement/types"/>
    <ds:schemaRef ds:uri="http://schemas.microsoft.com/office/2006/metadata/properties"/>
    <ds:schemaRef ds:uri="9b38c2d5-f409-48ee-a31d-60511d4a179f"/>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E9CFDF5-7002-4603-BCEC-99E5AF79B9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245724-9188-4313-81a1-e2cf4efa288f"/>
    <ds:schemaRef ds:uri="9b38c2d5-f409-48ee-a31d-60511d4a1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C5108C-0E4C-4EC6-BB21-D89AA3CE42AB}">
  <ds:schemaRefs>
    <ds:schemaRef ds:uri="http://schemas.microsoft.com/sharepoint/v3/contenttype/forms"/>
  </ds:schemaRefs>
</ds:datastoreItem>
</file>

<file path=customXml/itemProps4.xml><?xml version="1.0" encoding="utf-8"?>
<ds:datastoreItem xmlns:ds="http://schemas.openxmlformats.org/officeDocument/2006/customXml" ds:itemID="{693AF247-354C-4693-AC1B-0577A79118BD}">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14779</TotalTime>
  <Words>698</Words>
  <Application>Microsoft Office PowerPoint</Application>
  <PresentationFormat>On-screen Show (4:3)</PresentationFormat>
  <Paragraphs>94</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Cambria</vt:lpstr>
      <vt:lpstr>Courier New</vt:lpstr>
      <vt:lpstr>Adjacency</vt:lpstr>
      <vt:lpstr>PowerPoint Presentation</vt:lpstr>
      <vt:lpstr>The Theology of the Good Samaritan: Putting Fratelli Tutti into Action</vt:lpstr>
      <vt:lpstr>PowerPoint Presentation</vt:lpstr>
      <vt:lpstr>See-Judge (Discern)-Act Methodology</vt:lpstr>
      <vt:lpstr>A TIME TO SEE</vt:lpstr>
      <vt:lpstr>Dark Clouds Over a Closed World </vt:lpstr>
      <vt:lpstr>A TIME TO JUDGE (DISCERN)</vt:lpstr>
      <vt:lpstr>A Call to be Neighbors in the World</vt:lpstr>
      <vt:lpstr>Accompanying with Compassion: The Ministry of CCUSA  </vt:lpstr>
      <vt:lpstr>Solidarity as Social Friendship</vt:lpstr>
      <vt:lpstr>A Better Kind of Politics</vt:lpstr>
      <vt:lpstr>Christians of and for the World</vt:lpstr>
      <vt:lpstr>A TIME TO ACT</vt:lpstr>
      <vt:lpstr>Two Feet of Love in Action</vt:lpstr>
      <vt:lpstr>CCUSA Strategic Priorities 2017-2022</vt:lpstr>
      <vt:lpstr>Questions for Reflection &amp; Dialogue</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CCHD Catholic - Intern Orientation</dc:title>
  <dc:creator>CHZ</dc:creator>
  <cp:lastModifiedBy>Yohan Garcia</cp:lastModifiedBy>
  <cp:revision>259</cp:revision>
  <cp:lastPrinted>2017-05-26T20:05:48Z</cp:lastPrinted>
  <dcterms:created xsi:type="dcterms:W3CDTF">2008-05-22T16:16:08Z</dcterms:created>
  <dcterms:modified xsi:type="dcterms:W3CDTF">2021-11-11T16:47:50Z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TC010689751033</vt:lpwstr>
  </property>
  <property fmtid="{D5CDD505-2E9C-101B-9397-08002B2CF9AE}" pid="3" name="ContentTypeId">
    <vt:lpwstr>0x010100C48F5D14CEA8B1489D135F8198C11F29020004D978B59DCB8741AB0C7BA89C4C565B</vt:lpwstr>
  </property>
  <property fmtid="{D5CDD505-2E9C-101B-9397-08002B2CF9AE}" pid="4" name="Year0">
    <vt:lpwstr>2010</vt:lpwstr>
  </property>
  <property fmtid="{D5CDD505-2E9C-101B-9397-08002B2CF9AE}" pid="5" name="Status">
    <vt:lpwstr>Draft</vt:lpwstr>
  </property>
  <property fmtid="{D5CDD505-2E9C-101B-9397-08002B2CF9AE}" pid="6" name="Web Sites">
    <vt:lpwstr/>
  </property>
  <property fmtid="{D5CDD505-2E9C-101B-9397-08002B2CF9AE}" pid="7" name="Document Type">
    <vt:lpwstr>;#presentation;#training;#</vt:lpwstr>
  </property>
  <property fmtid="{D5CDD505-2E9C-101B-9397-08002B2CF9AE}" pid="8" name="Language">
    <vt:lpwstr>English</vt:lpwstr>
  </property>
  <property fmtid="{D5CDD505-2E9C-101B-9397-08002B2CF9AE}" pid="9" name="Region">
    <vt:lpwstr/>
  </property>
  <property fmtid="{D5CDD505-2E9C-101B-9397-08002B2CF9AE}" pid="10" name="Projects">
    <vt:lpwstr>;#CCHD Education;#CST;#Education;#Intern program;#Training &amp; Orientation;#YYA;#</vt:lpwstr>
  </property>
  <property fmtid="{D5CDD505-2E9C-101B-9397-08002B2CF9AE}" pid="11" name="Retention Period">
    <vt:lpwstr>Indef–Doc to stay in SP</vt:lpwstr>
  </property>
  <property fmtid="{D5CDD505-2E9C-101B-9397-08002B2CF9AE}" pid="12" name="Expiration Basis Date0">
    <vt:lpwstr>2010-05-21T17:03:45Z</vt:lpwstr>
  </property>
  <property fmtid="{D5CDD505-2E9C-101B-9397-08002B2CF9AE}" pid="13" name="USCCB Department0">
    <vt:lpwstr>JPHD</vt:lpwstr>
  </property>
  <property fmtid="{D5CDD505-2E9C-101B-9397-08002B2CF9AE}" pid="14" name="Partners">
    <vt:lpwstr/>
  </property>
</Properties>
</file>